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78" r:id="rId4"/>
    <p:sldId id="261" r:id="rId5"/>
    <p:sldId id="262" r:id="rId6"/>
    <p:sldId id="281" r:id="rId7"/>
    <p:sldId id="280" r:id="rId8"/>
    <p:sldId id="264" r:id="rId9"/>
    <p:sldId id="265" r:id="rId10"/>
    <p:sldId id="266" r:id="rId11"/>
    <p:sldId id="287" r:id="rId12"/>
    <p:sldId id="267" r:id="rId13"/>
    <p:sldId id="268" r:id="rId14"/>
    <p:sldId id="270" r:id="rId15"/>
    <p:sldId id="271" r:id="rId16"/>
    <p:sldId id="282" r:id="rId17"/>
    <p:sldId id="283" r:id="rId18"/>
    <p:sldId id="272" r:id="rId19"/>
    <p:sldId id="273" r:id="rId20"/>
    <p:sldId id="274" r:id="rId21"/>
    <p:sldId id="275" r:id="rId22"/>
    <p:sldId id="284" r:id="rId23"/>
    <p:sldId id="285" r:id="rId24"/>
    <p:sldId id="286" r:id="rId25"/>
    <p:sldId id="276" r:id="rId26"/>
    <p:sldId id="279" r:id="rId27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19"/>
    <p:restoredTop sz="91495"/>
  </p:normalViewPr>
  <p:slideViewPr>
    <p:cSldViewPr snapToGrid="0" snapToObjects="1">
      <p:cViewPr>
        <p:scale>
          <a:sx n="96" d="100"/>
          <a:sy n="96" d="100"/>
        </p:scale>
        <p:origin x="144" y="5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 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9997E9-4652-6945-A586-5FFDF6D69540}" type="datetimeFigureOut">
              <a:rPr lang="en-US" smtClean="0"/>
              <a:t>9/12/21</a:t>
            </a:fld>
            <a:endParaRPr lang="en-US"/>
          </a:p>
        </p:txBody>
      </p:sp>
      <p:sp>
        <p:nvSpPr>
          <p:cNvPr id="4" name="Slayt Resmi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363664-2C59-9847-A7AF-A2899C20A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7727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363664-2C59-9847-A7AF-A2899C20A70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1137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8FCEBBA-C8C4-D04D-86C7-E0AA24CC00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1FEA4058-AE68-EE43-8B22-B15A84AF3B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/>
              <a:t>Asıl alt başlık stilini düzenlemek için tıklayın</a:t>
            </a:r>
            <a:endParaRPr lang="en-US"/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9EABDED5-3337-5E4F-B56F-DB80A99C9D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A2AB9C-DD08-1749-941F-B16972F285B0}" type="datetimeFigureOut">
              <a:rPr lang="en-US" smtClean="0"/>
              <a:t>9/12/21</a:t>
            </a:fld>
            <a:endParaRPr lang="en-US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BD4A488A-6A1D-314E-A7DC-EA140CE325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01B0ACE5-367E-E041-B999-3F4316D3D2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CE789-CB81-2147-8910-37E3E3FF14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3258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353F50AF-2433-B745-B448-84A1521443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40F57D91-EC1E-3342-9984-9F70FF25D7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10C9D3C1-1A10-684C-8AD3-6043DBE005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A2AB9C-DD08-1749-941F-B16972F285B0}" type="datetimeFigureOut">
              <a:rPr lang="en-US" smtClean="0"/>
              <a:t>9/12/21</a:t>
            </a:fld>
            <a:endParaRPr lang="en-US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39BF01BF-3798-684F-B60B-C123B06B85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776CFA8D-B662-E548-A26F-D7C871ECAE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CE789-CB81-2147-8910-37E3E3FF14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10337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>
            <a:extLst>
              <a:ext uri="{FF2B5EF4-FFF2-40B4-BE49-F238E27FC236}">
                <a16:creationId xmlns:a16="http://schemas.microsoft.com/office/drawing/2014/main" id="{27A27485-D688-F646-9A9A-52A92135E4D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7674B837-A190-1942-818E-810A652D90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6BD173FD-57DA-E341-9ECE-2E7DD28D6D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A2AB9C-DD08-1749-941F-B16972F285B0}" type="datetimeFigureOut">
              <a:rPr lang="en-US" smtClean="0"/>
              <a:t>9/12/21</a:t>
            </a:fld>
            <a:endParaRPr lang="en-US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A6EAFD18-EAF2-1A4D-94AB-787469A49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D8ADCDAC-C437-4245-8594-88FF96476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CE789-CB81-2147-8910-37E3E3FF14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171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081484BA-6D34-5545-B668-46D51232B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89F68FA1-FC37-904A-8F4E-4C6699295C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158DAAAF-A711-EF45-81AF-22DE01CA33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A2AB9C-DD08-1749-941F-B16972F285B0}" type="datetimeFigureOut">
              <a:rPr lang="en-US" smtClean="0"/>
              <a:t>9/12/21</a:t>
            </a:fld>
            <a:endParaRPr lang="en-US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6DB909B0-AA9F-1948-BBB6-B85146B921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85C24497-DE27-9546-9C63-72176329C0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CE789-CB81-2147-8910-37E3E3FF14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3131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E4903425-7734-334B-89D8-6F52D5CF6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7FF0774D-17B0-0441-AEBD-EBE0CF1798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44373500-121E-504D-8439-742D0EE6A4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A2AB9C-DD08-1749-941F-B16972F285B0}" type="datetimeFigureOut">
              <a:rPr lang="en-US" smtClean="0"/>
              <a:t>9/12/21</a:t>
            </a:fld>
            <a:endParaRPr lang="en-US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3BC6E2F3-283F-B849-8FF2-B4CC38009F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2BE5DFCB-1EAC-344F-8075-EE50A21B39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CE789-CB81-2147-8910-37E3E3FF14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9493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3CF40FA-2B4F-5943-AD52-57F21F3D0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85613DBB-DC35-A44F-BCE9-A45BC4D0530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1E9F1136-C1D9-5041-A366-2FBD3B7C3C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EF6F1DCC-C56A-CB45-99F0-467C560DB2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A2AB9C-DD08-1749-941F-B16972F285B0}" type="datetimeFigureOut">
              <a:rPr lang="en-US" smtClean="0"/>
              <a:t>9/12/21</a:t>
            </a:fld>
            <a:endParaRPr lang="en-US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568C220C-3F75-424B-8535-E60FFFAFBA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A9C5D59A-9DA1-C24A-9A1E-5C4E9E3F6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CE789-CB81-2147-8910-37E3E3FF14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6362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075AD653-FD26-AD45-8960-A56AF5682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2A09D7AE-513C-E946-99D5-E26399F154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FF0CB481-08DC-C448-B6A4-31D579CC4E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5" name="Metin Yer Tutucusu 4">
            <a:extLst>
              <a:ext uri="{FF2B5EF4-FFF2-40B4-BE49-F238E27FC236}">
                <a16:creationId xmlns:a16="http://schemas.microsoft.com/office/drawing/2014/main" id="{D9BF1F26-C825-1846-8B34-D8A4F25E4DE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" name="İçerik Yer Tutucusu 5">
            <a:extLst>
              <a:ext uri="{FF2B5EF4-FFF2-40B4-BE49-F238E27FC236}">
                <a16:creationId xmlns:a16="http://schemas.microsoft.com/office/drawing/2014/main" id="{E9696987-4264-8C46-BBBC-E05183434AD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7" name="Veri Yer Tutucusu 6">
            <a:extLst>
              <a:ext uri="{FF2B5EF4-FFF2-40B4-BE49-F238E27FC236}">
                <a16:creationId xmlns:a16="http://schemas.microsoft.com/office/drawing/2014/main" id="{269910B5-63DC-9E41-92F2-9C0D802BDB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A2AB9C-DD08-1749-941F-B16972F285B0}" type="datetimeFigureOut">
              <a:rPr lang="en-US" smtClean="0"/>
              <a:t>9/12/21</a:t>
            </a:fld>
            <a:endParaRPr lang="en-US"/>
          </a:p>
        </p:txBody>
      </p:sp>
      <p:sp>
        <p:nvSpPr>
          <p:cNvPr id="8" name="Alt Bilgi Yer Tutucusu 7">
            <a:extLst>
              <a:ext uri="{FF2B5EF4-FFF2-40B4-BE49-F238E27FC236}">
                <a16:creationId xmlns:a16="http://schemas.microsoft.com/office/drawing/2014/main" id="{077BBAD0-1219-4C43-8BB0-FD09986B61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ayt Numarası Yer Tutucusu 8">
            <a:extLst>
              <a:ext uri="{FF2B5EF4-FFF2-40B4-BE49-F238E27FC236}">
                <a16:creationId xmlns:a16="http://schemas.microsoft.com/office/drawing/2014/main" id="{15192E84-648F-624B-9C6B-73488BF998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CE789-CB81-2147-8910-37E3E3FF14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0417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E80337DD-DFD2-DD41-9B76-49ABFBE77A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Veri Yer Tutucusu 2">
            <a:extLst>
              <a:ext uri="{FF2B5EF4-FFF2-40B4-BE49-F238E27FC236}">
                <a16:creationId xmlns:a16="http://schemas.microsoft.com/office/drawing/2014/main" id="{884255C0-88C0-8642-A9D6-5ACA68B1F5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A2AB9C-DD08-1749-941F-B16972F285B0}" type="datetimeFigureOut">
              <a:rPr lang="en-US" smtClean="0"/>
              <a:t>9/12/21</a:t>
            </a:fld>
            <a:endParaRPr lang="en-US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D61A31BE-377A-3C4D-8770-AEA7C694E1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E4D40243-44EB-134D-B61B-9B78208D4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CE789-CB81-2147-8910-37E3E3FF14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2562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>
            <a:extLst>
              <a:ext uri="{FF2B5EF4-FFF2-40B4-BE49-F238E27FC236}">
                <a16:creationId xmlns:a16="http://schemas.microsoft.com/office/drawing/2014/main" id="{9BAFB23A-D9FF-4041-A2FE-0CB767A3A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A2AB9C-DD08-1749-941F-B16972F285B0}" type="datetimeFigureOut">
              <a:rPr lang="en-US" smtClean="0"/>
              <a:t>9/12/21</a:t>
            </a:fld>
            <a:endParaRPr lang="en-US"/>
          </a:p>
        </p:txBody>
      </p:sp>
      <p:sp>
        <p:nvSpPr>
          <p:cNvPr id="3" name="Alt Bilgi Yer Tutucusu 2">
            <a:extLst>
              <a:ext uri="{FF2B5EF4-FFF2-40B4-BE49-F238E27FC236}">
                <a16:creationId xmlns:a16="http://schemas.microsoft.com/office/drawing/2014/main" id="{7CA7D3F0-277C-6E4F-8920-10FB724651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F9A140BC-E7A3-6B4F-9EBA-E4868CCAF3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CE789-CB81-2147-8910-37E3E3FF14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7312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7E1EC8A-67F8-D841-84AD-D3C4B37A5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2084C97B-0958-A647-A6F2-654D263FE1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E9EB82A6-3C34-C443-9216-4EACA7CA42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B769C5FA-F0BE-7646-BEDD-AA268E483E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A2AB9C-DD08-1749-941F-B16972F285B0}" type="datetimeFigureOut">
              <a:rPr lang="en-US" smtClean="0"/>
              <a:t>9/12/21</a:t>
            </a:fld>
            <a:endParaRPr lang="en-US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75C4CACE-0BBB-D043-9805-C8EEAA36D8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9B53B06A-CB59-004D-A860-517C2140F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CE789-CB81-2147-8910-37E3E3FF14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9487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08F4EC27-A2E1-D74F-B880-7824177F84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Resim Yer Tutucusu 2">
            <a:extLst>
              <a:ext uri="{FF2B5EF4-FFF2-40B4-BE49-F238E27FC236}">
                <a16:creationId xmlns:a16="http://schemas.microsoft.com/office/drawing/2014/main" id="{DF37185B-E112-F741-8B7C-30D77D9D328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A03A402B-5A0D-274D-87FC-F878322E24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2667A6EC-D991-9147-A358-23D4BA841D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A2AB9C-DD08-1749-941F-B16972F285B0}" type="datetimeFigureOut">
              <a:rPr lang="en-US" smtClean="0"/>
              <a:t>9/12/21</a:t>
            </a:fld>
            <a:endParaRPr lang="en-US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E28DE177-15CF-7540-8173-E21FABC840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003359EB-41C4-2047-8243-DC4DB5C5D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CE789-CB81-2147-8910-37E3E3FF14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7973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>
            <a:extLst>
              <a:ext uri="{FF2B5EF4-FFF2-40B4-BE49-F238E27FC236}">
                <a16:creationId xmlns:a16="http://schemas.microsoft.com/office/drawing/2014/main" id="{4C5E145B-CD45-2C46-8C65-5780CB9BFE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621DE8DE-D5B9-A940-8A49-5A999682C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6393C080-D2F8-D248-9EAE-2F62CC2B00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A2AB9C-DD08-1749-941F-B16972F285B0}" type="datetimeFigureOut">
              <a:rPr lang="en-US" smtClean="0"/>
              <a:t>9/12/21</a:t>
            </a:fld>
            <a:endParaRPr lang="en-US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60F69726-64C4-C24B-9FC1-1B190C43A8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0D9BB1FE-0CC4-9244-A861-9D4BDFDEFE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6CE789-CB81-2147-8910-37E3E3FF14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70710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raw.githubusercontent.com/rsgturkey/Workshop2021/main/Command_Line_Basics/sequence.fasta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jpg"/><Relationship Id="rId4" Type="http://schemas.openxmlformats.org/officeDocument/2006/relationships/image" Target="../media/image1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EFAD32B-F29B-014C-9376-2244A40CE0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99069" y="2782802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dirty="0"/>
              <a:t>RSG – Turkey 2021 Student Symposium</a:t>
            </a:r>
            <a:br>
              <a:rPr lang="en-US" dirty="0"/>
            </a:br>
            <a:br>
              <a:rPr lang="en-US" dirty="0"/>
            </a:br>
            <a:r>
              <a:rPr lang="en-US" b="1" dirty="0"/>
              <a:t>Command Line Basics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F5089B2A-7A82-3640-8F2E-7349195E76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65615" y="5076522"/>
            <a:ext cx="9144000" cy="1655762"/>
          </a:xfrm>
        </p:spPr>
        <p:txBody>
          <a:bodyPr/>
          <a:lstStyle/>
          <a:p>
            <a:pPr algn="r"/>
            <a:r>
              <a:rPr lang="en-US" dirty="0"/>
              <a:t>Eda </a:t>
            </a:r>
            <a:r>
              <a:rPr lang="en-US" dirty="0" err="1"/>
              <a:t>Şamiloğlu</a:t>
            </a:r>
            <a:endParaRPr lang="en-US" dirty="0"/>
          </a:p>
        </p:txBody>
      </p:sp>
      <p:pic>
        <p:nvPicPr>
          <p:cNvPr id="6" name="Resim 5" descr="metin, küçük resim, yemek takımı, tabak çanak içeren bir resim&#10;&#10;Açıklama otomatik olarak oluşturuldu">
            <a:extLst>
              <a:ext uri="{FF2B5EF4-FFF2-40B4-BE49-F238E27FC236}">
                <a16:creationId xmlns:a16="http://schemas.microsoft.com/office/drawing/2014/main" id="{D4DD43EA-2EDA-0848-9284-084A8662CF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13" y="5867107"/>
            <a:ext cx="2650164" cy="876593"/>
          </a:xfrm>
          <a:prstGeom prst="rect">
            <a:avLst/>
          </a:prstGeom>
        </p:spPr>
      </p:pic>
      <p:pic>
        <p:nvPicPr>
          <p:cNvPr id="8" name="Resim 7" descr="metin, küçük resim içeren bir resim&#10;&#10;Açıklama otomatik olarak oluşturuldu">
            <a:extLst>
              <a:ext uri="{FF2B5EF4-FFF2-40B4-BE49-F238E27FC236}">
                <a16:creationId xmlns:a16="http://schemas.microsoft.com/office/drawing/2014/main" id="{76A8C9B9-B00D-5C41-89C7-85B12FCE74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0002" y="5965351"/>
            <a:ext cx="2075598" cy="778349"/>
          </a:xfrm>
          <a:prstGeom prst="rect">
            <a:avLst/>
          </a:prstGeom>
        </p:spPr>
      </p:pic>
      <p:pic>
        <p:nvPicPr>
          <p:cNvPr id="10" name="Resim 9">
            <a:extLst>
              <a:ext uri="{FF2B5EF4-FFF2-40B4-BE49-F238E27FC236}">
                <a16:creationId xmlns:a16="http://schemas.microsoft.com/office/drawing/2014/main" id="{4D072B3B-85CD-F241-87C5-879F505159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13" y="114300"/>
            <a:ext cx="2405902" cy="2160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9484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İçerik Yer Tutucusu 5">
            <a:extLst>
              <a:ext uri="{FF2B5EF4-FFF2-40B4-BE49-F238E27FC236}">
                <a16:creationId xmlns:a16="http://schemas.microsoft.com/office/drawing/2014/main" id="{75AF1E94-10ED-0C4B-86EB-FA7DE3E12C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97153"/>
            <a:ext cx="11353800" cy="688166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tr-TR" sz="3600" b="1" dirty="0" err="1"/>
              <a:t>cat</a:t>
            </a:r>
            <a:r>
              <a:rPr lang="tr-TR" sz="3600" b="1" dirty="0"/>
              <a:t> : </a:t>
            </a:r>
            <a:r>
              <a:rPr lang="tr-TR" sz="3600" dirty="0" err="1"/>
              <a:t>The</a:t>
            </a:r>
            <a:r>
              <a:rPr lang="tr-TR" sz="3600" dirty="0"/>
              <a:t> </a:t>
            </a:r>
            <a:r>
              <a:rPr lang="tr-TR" sz="3600" dirty="0" err="1"/>
              <a:t>cat</a:t>
            </a:r>
            <a:r>
              <a:rPr lang="tr-TR" sz="3600" dirty="0"/>
              <a:t> </a:t>
            </a:r>
            <a:r>
              <a:rPr lang="tr-TR" sz="3600" dirty="0" err="1"/>
              <a:t>utility</a:t>
            </a:r>
            <a:r>
              <a:rPr lang="tr-TR" sz="3600" dirty="0"/>
              <a:t> </a:t>
            </a:r>
            <a:r>
              <a:rPr lang="tr-TR" sz="3600" dirty="0" err="1"/>
              <a:t>reads</a:t>
            </a:r>
            <a:r>
              <a:rPr lang="tr-TR" sz="3600" dirty="0"/>
              <a:t> </a:t>
            </a:r>
            <a:r>
              <a:rPr lang="tr-TR" sz="3600" dirty="0" err="1"/>
              <a:t>files</a:t>
            </a:r>
            <a:r>
              <a:rPr lang="tr-TR" sz="3600" dirty="0"/>
              <a:t> </a:t>
            </a:r>
            <a:r>
              <a:rPr lang="tr-TR" sz="3600" dirty="0" err="1"/>
              <a:t>sequentially</a:t>
            </a:r>
            <a:r>
              <a:rPr lang="tr-TR" sz="3600" dirty="0"/>
              <a:t>, </a:t>
            </a:r>
            <a:r>
              <a:rPr lang="tr-TR" sz="3600" dirty="0" err="1"/>
              <a:t>writing</a:t>
            </a:r>
            <a:r>
              <a:rPr lang="tr-TR" sz="3600" dirty="0"/>
              <a:t> </a:t>
            </a:r>
            <a:r>
              <a:rPr lang="tr-TR" sz="3600" dirty="0" err="1"/>
              <a:t>them</a:t>
            </a:r>
            <a:r>
              <a:rPr lang="tr-TR" sz="3600" dirty="0"/>
              <a:t> </a:t>
            </a:r>
            <a:r>
              <a:rPr lang="tr-TR" sz="3600" dirty="0" err="1"/>
              <a:t>to</a:t>
            </a:r>
            <a:r>
              <a:rPr lang="tr-TR" sz="3600" dirty="0"/>
              <a:t> </a:t>
            </a:r>
            <a:r>
              <a:rPr lang="tr-TR" sz="3600" dirty="0" err="1"/>
              <a:t>the</a:t>
            </a:r>
            <a:r>
              <a:rPr lang="tr-TR" sz="3600" dirty="0"/>
              <a:t> </a:t>
            </a:r>
            <a:r>
              <a:rPr lang="tr-TR" sz="3600" dirty="0" err="1"/>
              <a:t>standard</a:t>
            </a:r>
            <a:r>
              <a:rPr lang="tr-TR" sz="3600" dirty="0"/>
              <a:t> </a:t>
            </a:r>
            <a:r>
              <a:rPr lang="tr-TR" sz="3600" dirty="0" err="1"/>
              <a:t>output</a:t>
            </a:r>
            <a:r>
              <a:rPr lang="tr-TR" sz="3600" dirty="0"/>
              <a:t>. </a:t>
            </a:r>
            <a:endParaRPr lang="en-US" sz="3600" b="1" dirty="0"/>
          </a:p>
          <a:p>
            <a:pPr marL="0" indent="0">
              <a:buNone/>
            </a:pPr>
            <a:endParaRPr lang="tr-TR" dirty="0"/>
          </a:p>
        </p:txBody>
      </p:sp>
      <p:sp>
        <p:nvSpPr>
          <p:cNvPr id="8" name="Başlık 7">
            <a:extLst>
              <a:ext uri="{FF2B5EF4-FFF2-40B4-BE49-F238E27FC236}">
                <a16:creationId xmlns:a16="http://schemas.microsoft.com/office/drawing/2014/main" id="{B2A62F9C-0DB9-D342-81B1-54C7B20C79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9828" y="372970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Display file content</a:t>
            </a:r>
          </a:p>
        </p:txBody>
      </p:sp>
      <p:sp>
        <p:nvSpPr>
          <p:cNvPr id="2" name="Dikdörtgen 1">
            <a:extLst>
              <a:ext uri="{FF2B5EF4-FFF2-40B4-BE49-F238E27FC236}">
                <a16:creationId xmlns:a16="http://schemas.microsoft.com/office/drawing/2014/main" id="{DC6248CC-0F88-A841-81C9-3A04B0134D39}"/>
              </a:ext>
            </a:extLst>
          </p:cNvPr>
          <p:cNvSpPr/>
          <p:nvPr/>
        </p:nvSpPr>
        <p:spPr>
          <a:xfrm>
            <a:off x="784369" y="3185319"/>
            <a:ext cx="1537600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tr-TR" sz="2500" b="1" dirty="0" err="1"/>
              <a:t>cat</a:t>
            </a:r>
            <a:r>
              <a:rPr lang="tr-TR" sz="2500" b="1" dirty="0"/>
              <a:t> file</a:t>
            </a:r>
          </a:p>
        </p:txBody>
      </p:sp>
      <p:pic>
        <p:nvPicPr>
          <p:cNvPr id="10" name="Resim 9" descr="metin içeren bir resim&#10;&#10;Açıklama otomatik olarak oluşturuldu">
            <a:extLst>
              <a:ext uri="{FF2B5EF4-FFF2-40B4-BE49-F238E27FC236}">
                <a16:creationId xmlns:a16="http://schemas.microsoft.com/office/drawing/2014/main" id="{DC3929EB-E477-3343-845B-3B122DFB80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9828" y="3873485"/>
            <a:ext cx="7416800" cy="1447800"/>
          </a:xfrm>
          <a:prstGeom prst="rect">
            <a:avLst/>
          </a:prstGeom>
        </p:spPr>
      </p:pic>
      <p:pic>
        <p:nvPicPr>
          <p:cNvPr id="9" name="Resim 8">
            <a:extLst>
              <a:ext uri="{FF2B5EF4-FFF2-40B4-BE49-F238E27FC236}">
                <a16:creationId xmlns:a16="http://schemas.microsoft.com/office/drawing/2014/main" id="{DF45F55D-6773-8E41-86FD-B1195AA552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76337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2076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İçerik Yer Tutucusu 5">
            <a:extLst>
              <a:ext uri="{FF2B5EF4-FFF2-40B4-BE49-F238E27FC236}">
                <a16:creationId xmlns:a16="http://schemas.microsoft.com/office/drawing/2014/main" id="{75AF1E94-10ED-0C4B-86EB-FA7DE3E12C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628" y="2052311"/>
            <a:ext cx="11353800" cy="688166"/>
          </a:xfrm>
        </p:spPr>
        <p:txBody>
          <a:bodyPr>
            <a:normAutofit/>
          </a:bodyPr>
          <a:lstStyle/>
          <a:p>
            <a:r>
              <a:rPr lang="en-US" b="1" dirty="0"/>
              <a:t>cp: </a:t>
            </a:r>
            <a:r>
              <a:rPr lang="tr-TR" dirty="0" err="1"/>
              <a:t>Copies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contents</a:t>
            </a:r>
            <a:r>
              <a:rPr lang="tr-TR" dirty="0"/>
              <a:t> of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source</a:t>
            </a:r>
            <a:r>
              <a:rPr lang="tr-TR" dirty="0"/>
              <a:t>-file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target</a:t>
            </a:r>
            <a:r>
              <a:rPr lang="tr-TR" dirty="0"/>
              <a:t>-file. </a:t>
            </a:r>
          </a:p>
          <a:p>
            <a:pPr marL="0" indent="0">
              <a:buNone/>
            </a:pPr>
            <a:endParaRPr lang="tr-TR" dirty="0"/>
          </a:p>
        </p:txBody>
      </p:sp>
      <p:sp>
        <p:nvSpPr>
          <p:cNvPr id="8" name="Başlık 7">
            <a:extLst>
              <a:ext uri="{FF2B5EF4-FFF2-40B4-BE49-F238E27FC236}">
                <a16:creationId xmlns:a16="http://schemas.microsoft.com/office/drawing/2014/main" id="{B2A62F9C-0DB9-D342-81B1-54C7B20C79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9828" y="372970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Copy and Move files</a:t>
            </a:r>
          </a:p>
        </p:txBody>
      </p:sp>
      <p:pic>
        <p:nvPicPr>
          <p:cNvPr id="9" name="Resim 8">
            <a:extLst>
              <a:ext uri="{FF2B5EF4-FFF2-40B4-BE49-F238E27FC236}">
                <a16:creationId xmlns:a16="http://schemas.microsoft.com/office/drawing/2014/main" id="{DF45F55D-6773-8E41-86FD-B1195AA552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76337" cy="1325563"/>
          </a:xfrm>
          <a:prstGeom prst="rect">
            <a:avLst/>
          </a:prstGeom>
        </p:spPr>
      </p:pic>
      <p:sp>
        <p:nvSpPr>
          <p:cNvPr id="3" name="Dikdörtgen 2">
            <a:extLst>
              <a:ext uri="{FF2B5EF4-FFF2-40B4-BE49-F238E27FC236}">
                <a16:creationId xmlns:a16="http://schemas.microsoft.com/office/drawing/2014/main" id="{8D22B492-845C-2345-89CC-9A8D9AF57B48}"/>
              </a:ext>
            </a:extLst>
          </p:cNvPr>
          <p:cNvSpPr/>
          <p:nvPr/>
        </p:nvSpPr>
        <p:spPr>
          <a:xfrm>
            <a:off x="511628" y="3105834"/>
            <a:ext cx="1084548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800" b="1" dirty="0">
                <a:solidFill>
                  <a:srgbClr val="202124"/>
                </a:solidFill>
              </a:rPr>
              <a:t>mv: </a:t>
            </a:r>
            <a:r>
              <a:rPr lang="tr-TR" sz="2800" dirty="0" err="1">
                <a:solidFill>
                  <a:srgbClr val="202124"/>
                </a:solidFill>
              </a:rPr>
              <a:t>move</a:t>
            </a:r>
            <a:r>
              <a:rPr lang="tr-TR" sz="2800" dirty="0">
                <a:solidFill>
                  <a:srgbClr val="202124"/>
                </a:solidFill>
              </a:rPr>
              <a:t> </a:t>
            </a:r>
            <a:r>
              <a:rPr lang="tr-TR" sz="2800" dirty="0" err="1">
                <a:solidFill>
                  <a:srgbClr val="202124"/>
                </a:solidFill>
              </a:rPr>
              <a:t>files</a:t>
            </a:r>
            <a:r>
              <a:rPr lang="tr-TR" sz="2800" dirty="0">
                <a:solidFill>
                  <a:srgbClr val="202124"/>
                </a:solidFill>
              </a:rPr>
              <a:t> </a:t>
            </a:r>
            <a:r>
              <a:rPr lang="tr-TR" sz="2800" dirty="0" err="1">
                <a:solidFill>
                  <a:srgbClr val="202124"/>
                </a:solidFill>
              </a:rPr>
              <a:t>and</a:t>
            </a:r>
            <a:r>
              <a:rPr lang="tr-TR" sz="2800" dirty="0">
                <a:solidFill>
                  <a:srgbClr val="202124"/>
                </a:solidFill>
              </a:rPr>
              <a:t> </a:t>
            </a:r>
            <a:r>
              <a:rPr lang="tr-TR" sz="2800" dirty="0" err="1">
                <a:solidFill>
                  <a:srgbClr val="202124"/>
                </a:solidFill>
              </a:rPr>
              <a:t>directories</a:t>
            </a:r>
            <a:r>
              <a:rPr lang="tr-TR" sz="2800" dirty="0">
                <a:solidFill>
                  <a:srgbClr val="202124"/>
                </a:solidFill>
              </a:rPr>
              <a:t> </a:t>
            </a:r>
            <a:r>
              <a:rPr lang="tr-TR" sz="2800" dirty="0" err="1">
                <a:solidFill>
                  <a:srgbClr val="202124"/>
                </a:solidFill>
              </a:rPr>
              <a:t>from</a:t>
            </a:r>
            <a:r>
              <a:rPr lang="tr-TR" sz="2800" dirty="0">
                <a:solidFill>
                  <a:srgbClr val="202124"/>
                </a:solidFill>
              </a:rPr>
              <a:t> </a:t>
            </a:r>
            <a:r>
              <a:rPr lang="tr-TR" sz="2800" dirty="0" err="1">
                <a:solidFill>
                  <a:srgbClr val="202124"/>
                </a:solidFill>
              </a:rPr>
              <a:t>one</a:t>
            </a:r>
            <a:r>
              <a:rPr lang="tr-TR" sz="2800" dirty="0">
                <a:solidFill>
                  <a:srgbClr val="202124"/>
                </a:solidFill>
              </a:rPr>
              <a:t> </a:t>
            </a:r>
            <a:r>
              <a:rPr lang="tr-TR" sz="2800" dirty="0" err="1">
                <a:solidFill>
                  <a:srgbClr val="202124"/>
                </a:solidFill>
              </a:rPr>
              <a:t>directory</a:t>
            </a:r>
            <a:r>
              <a:rPr lang="tr-TR" sz="2800" dirty="0">
                <a:solidFill>
                  <a:srgbClr val="202124"/>
                </a:solidFill>
              </a:rPr>
              <a:t> </a:t>
            </a:r>
            <a:r>
              <a:rPr lang="tr-TR" sz="2800" dirty="0" err="1">
                <a:solidFill>
                  <a:srgbClr val="202124"/>
                </a:solidFill>
              </a:rPr>
              <a:t>to</a:t>
            </a:r>
            <a:r>
              <a:rPr lang="tr-TR" sz="2800" dirty="0">
                <a:solidFill>
                  <a:srgbClr val="202124"/>
                </a:solidFill>
              </a:rPr>
              <a:t> </a:t>
            </a:r>
            <a:r>
              <a:rPr lang="tr-TR" sz="2800" dirty="0" err="1">
                <a:solidFill>
                  <a:srgbClr val="202124"/>
                </a:solidFill>
              </a:rPr>
              <a:t>another</a:t>
            </a:r>
            <a:r>
              <a:rPr lang="tr-TR" sz="2800" dirty="0">
                <a:solidFill>
                  <a:srgbClr val="202124"/>
                </a:solidFill>
              </a:rPr>
              <a:t> </a:t>
            </a:r>
            <a:r>
              <a:rPr lang="tr-TR" sz="2800" dirty="0" err="1">
                <a:solidFill>
                  <a:srgbClr val="202124"/>
                </a:solidFill>
              </a:rPr>
              <a:t>or</a:t>
            </a:r>
            <a:r>
              <a:rPr lang="tr-TR" sz="2800" dirty="0">
                <a:solidFill>
                  <a:srgbClr val="202124"/>
                </a:solidFill>
              </a:rPr>
              <a:t> </a:t>
            </a:r>
            <a:r>
              <a:rPr lang="tr-TR" sz="2800" dirty="0" err="1">
                <a:solidFill>
                  <a:srgbClr val="202124"/>
                </a:solidFill>
              </a:rPr>
              <a:t>to</a:t>
            </a:r>
            <a:r>
              <a:rPr lang="tr-TR" sz="2800" dirty="0">
                <a:solidFill>
                  <a:srgbClr val="202124"/>
                </a:solidFill>
              </a:rPr>
              <a:t> </a:t>
            </a:r>
            <a:r>
              <a:rPr lang="tr-TR" sz="2800" dirty="0" err="1">
                <a:solidFill>
                  <a:srgbClr val="202124"/>
                </a:solidFill>
              </a:rPr>
              <a:t>rename</a:t>
            </a:r>
            <a:r>
              <a:rPr lang="tr-TR" sz="2800" dirty="0">
                <a:solidFill>
                  <a:srgbClr val="202124"/>
                </a:solidFill>
              </a:rPr>
              <a:t> a file </a:t>
            </a:r>
            <a:r>
              <a:rPr lang="tr-TR" sz="2800" dirty="0" err="1">
                <a:solidFill>
                  <a:srgbClr val="202124"/>
                </a:solidFill>
              </a:rPr>
              <a:t>or</a:t>
            </a:r>
            <a:r>
              <a:rPr lang="tr-TR" sz="2800" dirty="0">
                <a:solidFill>
                  <a:srgbClr val="202124"/>
                </a:solidFill>
              </a:rPr>
              <a:t> </a:t>
            </a:r>
            <a:r>
              <a:rPr lang="tr-TR" sz="2800" dirty="0" err="1">
                <a:solidFill>
                  <a:srgbClr val="202124"/>
                </a:solidFill>
              </a:rPr>
              <a:t>directory</a:t>
            </a:r>
            <a:r>
              <a:rPr lang="tr-TR" sz="2800" dirty="0">
                <a:solidFill>
                  <a:srgbClr val="202124"/>
                </a:solidFill>
              </a:rPr>
              <a:t>. 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9892309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aşlık 7">
            <a:extLst>
              <a:ext uri="{FF2B5EF4-FFF2-40B4-BE49-F238E27FC236}">
                <a16:creationId xmlns:a16="http://schemas.microsoft.com/office/drawing/2014/main" id="{B2A62F9C-0DB9-D342-81B1-54C7B20C79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9828" y="372970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Combining command lines</a:t>
            </a:r>
          </a:p>
        </p:txBody>
      </p:sp>
      <p:sp>
        <p:nvSpPr>
          <p:cNvPr id="11" name="Dikdörtgen 10">
            <a:extLst>
              <a:ext uri="{FF2B5EF4-FFF2-40B4-BE49-F238E27FC236}">
                <a16:creationId xmlns:a16="http://schemas.microsoft.com/office/drawing/2014/main" id="{3C1C9AFA-FA9E-5949-B8EA-7243B1D7C469}"/>
              </a:ext>
            </a:extLst>
          </p:cNvPr>
          <p:cNvSpPr/>
          <p:nvPr/>
        </p:nvSpPr>
        <p:spPr>
          <a:xfrm>
            <a:off x="2582280" y="2071503"/>
            <a:ext cx="6702134" cy="35548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endParaRPr lang="tr-TR" sz="2500" b="1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tr-TR" sz="2500" b="1" dirty="0" err="1">
                <a:solidFill>
                  <a:srgbClr val="FF0000"/>
                </a:solidFill>
              </a:rPr>
              <a:t>cp</a:t>
            </a:r>
            <a:r>
              <a:rPr lang="tr-TR" sz="2500" b="1" dirty="0"/>
              <a:t> file </a:t>
            </a:r>
            <a:r>
              <a:rPr lang="tr-TR" sz="2500" b="1" dirty="0" err="1"/>
              <a:t>first_nano_experience</a:t>
            </a:r>
            <a:endParaRPr lang="tr-TR" sz="2500" b="1" dirty="0"/>
          </a:p>
          <a:p>
            <a:pPr lvl="1"/>
            <a:endParaRPr lang="tr-TR" sz="2500" b="1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tr-TR" sz="2500" b="1" dirty="0">
                <a:solidFill>
                  <a:srgbClr val="FF0000"/>
                </a:solidFill>
              </a:rPr>
              <a:t>mv</a:t>
            </a:r>
            <a:r>
              <a:rPr lang="tr-TR" sz="2500" b="1" dirty="0"/>
              <a:t> </a:t>
            </a:r>
            <a:r>
              <a:rPr lang="tr-TR" sz="2500" b="1" dirty="0" err="1"/>
              <a:t>first_nano_experience</a:t>
            </a:r>
            <a:r>
              <a:rPr lang="tr-TR" sz="2500" b="1" dirty="0"/>
              <a:t> ..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tr-TR" sz="2500" b="1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tr-TR" sz="2500" b="1" dirty="0" err="1"/>
              <a:t>rm</a:t>
            </a:r>
            <a:r>
              <a:rPr lang="tr-TR" sz="2500" b="1" dirty="0"/>
              <a:t> file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tr-TR" sz="2500" b="1" dirty="0" err="1"/>
              <a:t>ls</a:t>
            </a:r>
            <a:endParaRPr lang="tr-TR" sz="2500" b="1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tr-TR" sz="2500" b="1" dirty="0"/>
              <a:t>cd ..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tr-TR" sz="2500" b="1" dirty="0" err="1">
                <a:solidFill>
                  <a:srgbClr val="FF0000"/>
                </a:solidFill>
              </a:rPr>
              <a:t>rmdir</a:t>
            </a:r>
            <a:r>
              <a:rPr lang="tr-TR" sz="2500" b="1" dirty="0"/>
              <a:t> </a:t>
            </a:r>
            <a:r>
              <a:rPr lang="tr-TR" sz="2500" b="1" dirty="0" err="1"/>
              <a:t>example</a:t>
            </a:r>
            <a:r>
              <a:rPr lang="tr-TR" sz="2500" b="1" dirty="0"/>
              <a:t>  (</a:t>
            </a:r>
            <a:r>
              <a:rPr lang="tr-TR" sz="2500" b="1" dirty="0" err="1"/>
              <a:t>rm</a:t>
            </a:r>
            <a:r>
              <a:rPr lang="tr-TR" sz="2500" b="1" dirty="0"/>
              <a:t> –r)</a:t>
            </a:r>
          </a:p>
        </p:txBody>
      </p:sp>
      <p:pic>
        <p:nvPicPr>
          <p:cNvPr id="9" name="Resim 8">
            <a:extLst>
              <a:ext uri="{FF2B5EF4-FFF2-40B4-BE49-F238E27FC236}">
                <a16:creationId xmlns:a16="http://schemas.microsoft.com/office/drawing/2014/main" id="{BE276BEA-5AF6-5646-8B1A-6DC8C23292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76337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0139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aşlık 7">
            <a:extLst>
              <a:ext uri="{FF2B5EF4-FFF2-40B4-BE49-F238E27FC236}">
                <a16:creationId xmlns:a16="http://schemas.microsoft.com/office/drawing/2014/main" id="{B2A62F9C-0DB9-D342-81B1-54C7B20C79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9828" y="372970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Working with FASTA file - </a:t>
            </a:r>
            <a:r>
              <a:rPr lang="en-US" b="1" dirty="0" err="1"/>
              <a:t>sequence.fasta</a:t>
            </a:r>
            <a:endParaRPr lang="en-US" b="1" dirty="0"/>
          </a:p>
        </p:txBody>
      </p:sp>
      <p:pic>
        <p:nvPicPr>
          <p:cNvPr id="10" name="Resim 9">
            <a:extLst>
              <a:ext uri="{FF2B5EF4-FFF2-40B4-BE49-F238E27FC236}">
                <a16:creationId xmlns:a16="http://schemas.microsoft.com/office/drawing/2014/main" id="{0BB07F54-6B77-A04B-A273-C9E206E2ED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76337" cy="1325563"/>
          </a:xfrm>
          <a:prstGeom prst="rect">
            <a:avLst/>
          </a:prstGeom>
        </p:spPr>
      </p:pic>
      <p:sp>
        <p:nvSpPr>
          <p:cNvPr id="11" name="Metin kutusu 10">
            <a:extLst>
              <a:ext uri="{FF2B5EF4-FFF2-40B4-BE49-F238E27FC236}">
                <a16:creationId xmlns:a16="http://schemas.microsoft.com/office/drawing/2014/main" id="{43742194-2FE9-574F-B675-69B659318415}"/>
              </a:ext>
            </a:extLst>
          </p:cNvPr>
          <p:cNvSpPr txBox="1"/>
          <p:nvPr/>
        </p:nvSpPr>
        <p:spPr>
          <a:xfrm>
            <a:off x="211477" y="3412217"/>
            <a:ext cx="12712789" cy="6771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900" b="1" dirty="0" err="1"/>
              <a:t>wget</a:t>
            </a:r>
            <a:r>
              <a:rPr lang="en-US" sz="1900" b="1" dirty="0"/>
              <a:t> </a:t>
            </a:r>
            <a:r>
              <a:rPr lang="en-US" sz="1900" b="1" dirty="0">
                <a:hlinkClick r:id="rId3"/>
              </a:rPr>
              <a:t>https://raw.githubusercontent.com/rsgturkey/Workshop2021/main/Command_Line_Basics/sequence.fasta</a:t>
            </a:r>
            <a:r>
              <a:rPr lang="en-US" sz="1900" b="1" dirty="0"/>
              <a:t>  .</a:t>
            </a:r>
          </a:p>
          <a:p>
            <a:endParaRPr lang="en-US" sz="1900" b="1" dirty="0" err="1"/>
          </a:p>
        </p:txBody>
      </p:sp>
    </p:spTree>
    <p:extLst>
      <p:ext uri="{BB962C8B-B14F-4D97-AF65-F5344CB8AC3E}">
        <p14:creationId xmlns:p14="http://schemas.microsoft.com/office/powerpoint/2010/main" val="39947331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aşlık 7">
            <a:extLst>
              <a:ext uri="{FF2B5EF4-FFF2-40B4-BE49-F238E27FC236}">
                <a16:creationId xmlns:a16="http://schemas.microsoft.com/office/drawing/2014/main" id="{B2A62F9C-0DB9-D342-81B1-54C7B20C79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9828" y="372970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Working with FASTA file - </a:t>
            </a:r>
            <a:r>
              <a:rPr lang="en-US" b="1" dirty="0" err="1"/>
              <a:t>sequence.fasta</a:t>
            </a:r>
            <a:endParaRPr lang="en-US" b="1" dirty="0"/>
          </a:p>
        </p:txBody>
      </p:sp>
      <p:sp>
        <p:nvSpPr>
          <p:cNvPr id="2" name="Dikdörtgen 1">
            <a:extLst>
              <a:ext uri="{FF2B5EF4-FFF2-40B4-BE49-F238E27FC236}">
                <a16:creationId xmlns:a16="http://schemas.microsoft.com/office/drawing/2014/main" id="{198DDD4D-BE6A-A44F-922B-5E2D82865B74}"/>
              </a:ext>
            </a:extLst>
          </p:cNvPr>
          <p:cNvSpPr/>
          <p:nvPr/>
        </p:nvSpPr>
        <p:spPr>
          <a:xfrm>
            <a:off x="1918997" y="1913460"/>
            <a:ext cx="3330335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2800" b="1" dirty="0" err="1">
                <a:latin typeface="Cambria" panose="02040503050406030204" pitchFamily="18" charset="0"/>
              </a:rPr>
              <a:t>cat</a:t>
            </a:r>
            <a:r>
              <a:rPr lang="tr-TR" sz="2800" b="1" dirty="0">
                <a:latin typeface="Cambria" panose="02040503050406030204" pitchFamily="18" charset="0"/>
              </a:rPr>
              <a:t> </a:t>
            </a:r>
            <a:r>
              <a:rPr lang="tr-TR" sz="2800" dirty="0" err="1">
                <a:latin typeface="Cambria" panose="02040503050406030204" pitchFamily="18" charset="0"/>
              </a:rPr>
              <a:t>sequence.fasta</a:t>
            </a:r>
            <a:endParaRPr lang="tr-TR" sz="2800" dirty="0">
              <a:latin typeface="Cambria" panose="02040503050406030204" pitchFamily="18" charset="0"/>
            </a:endParaRPr>
          </a:p>
          <a:p>
            <a:r>
              <a:rPr lang="tr-TR" sz="2800" b="1" dirty="0" err="1">
                <a:latin typeface="Cambria" panose="02040503050406030204" pitchFamily="18" charset="0"/>
              </a:rPr>
              <a:t>nano</a:t>
            </a:r>
            <a:r>
              <a:rPr lang="tr-TR" sz="2800" b="1" dirty="0">
                <a:latin typeface="Cambria" panose="02040503050406030204" pitchFamily="18" charset="0"/>
              </a:rPr>
              <a:t> </a:t>
            </a:r>
            <a:r>
              <a:rPr lang="tr-TR" sz="2800" dirty="0" err="1">
                <a:latin typeface="Cambria" panose="02040503050406030204" pitchFamily="18" charset="0"/>
              </a:rPr>
              <a:t>sequence.fasta</a:t>
            </a:r>
            <a:endParaRPr lang="tr-TR" sz="2800" dirty="0">
              <a:latin typeface="Cambria" panose="02040503050406030204" pitchFamily="18" charset="0"/>
            </a:endParaRPr>
          </a:p>
          <a:p>
            <a:endParaRPr lang="tr-TR" sz="2800" dirty="0">
              <a:latin typeface="Cambria" panose="02040503050406030204" pitchFamily="18" charset="0"/>
            </a:endParaRPr>
          </a:p>
        </p:txBody>
      </p:sp>
      <p:pic>
        <p:nvPicPr>
          <p:cNvPr id="6" name="Resim 5" descr="metin içeren bir resim&#10;&#10;Açıklama otomatik olarak oluşturuldu">
            <a:extLst>
              <a:ext uri="{FF2B5EF4-FFF2-40B4-BE49-F238E27FC236}">
                <a16:creationId xmlns:a16="http://schemas.microsoft.com/office/drawing/2014/main" id="{3837CB58-C852-694D-ACE2-77D6F7C9E1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953" y="3102015"/>
            <a:ext cx="7648247" cy="3585613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64F29BB5-B0D7-D54C-A63C-FD90761284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76337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230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aşlık 7">
            <a:extLst>
              <a:ext uri="{FF2B5EF4-FFF2-40B4-BE49-F238E27FC236}">
                <a16:creationId xmlns:a16="http://schemas.microsoft.com/office/drawing/2014/main" id="{B2A62F9C-0DB9-D342-81B1-54C7B20C79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9828" y="372970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Working with FASTA file - </a:t>
            </a:r>
            <a:r>
              <a:rPr lang="en-US" b="1" dirty="0" err="1"/>
              <a:t>sequence.fasta</a:t>
            </a:r>
            <a:endParaRPr lang="en-US" b="1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3E625909-0180-7D4C-89A4-47958FB11C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3486" y="2870200"/>
            <a:ext cx="7315200" cy="558800"/>
          </a:xfrm>
          <a:prstGeom prst="rect">
            <a:avLst/>
          </a:prstGeom>
        </p:spPr>
      </p:pic>
      <p:sp>
        <p:nvSpPr>
          <p:cNvPr id="9" name="Dikdörtgen 8">
            <a:extLst>
              <a:ext uri="{FF2B5EF4-FFF2-40B4-BE49-F238E27FC236}">
                <a16:creationId xmlns:a16="http://schemas.microsoft.com/office/drawing/2014/main" id="{787FCABC-60E3-0A43-95F5-DBC555873D42}"/>
              </a:ext>
            </a:extLst>
          </p:cNvPr>
          <p:cNvSpPr/>
          <p:nvPr/>
        </p:nvSpPr>
        <p:spPr>
          <a:xfrm>
            <a:off x="1918997" y="1913460"/>
            <a:ext cx="667073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2800" b="1" dirty="0">
                <a:latin typeface="Cambria" panose="02040503050406030204" pitchFamily="18" charset="0"/>
              </a:rPr>
              <a:t>mv </a:t>
            </a:r>
            <a:r>
              <a:rPr lang="tr-TR" sz="2800" b="1" dirty="0" err="1">
                <a:solidFill>
                  <a:schemeClr val="accent6"/>
                </a:solidFill>
                <a:latin typeface="Cambria" panose="02040503050406030204" pitchFamily="18" charset="0"/>
              </a:rPr>
              <a:t>sequence.fasta</a:t>
            </a:r>
            <a:r>
              <a:rPr lang="tr-TR" sz="2800" b="1" dirty="0">
                <a:solidFill>
                  <a:schemeClr val="accent6"/>
                </a:solidFill>
                <a:latin typeface="Cambria" panose="02040503050406030204" pitchFamily="18" charset="0"/>
              </a:rPr>
              <a:t> </a:t>
            </a:r>
            <a:r>
              <a:rPr lang="tr-TR" sz="2800" b="1" dirty="0" err="1">
                <a:solidFill>
                  <a:srgbClr val="FF0000"/>
                </a:solidFill>
                <a:latin typeface="Cambria" panose="02040503050406030204" pitchFamily="18" charset="0"/>
              </a:rPr>
              <a:t>surface_glycoprotein</a:t>
            </a:r>
            <a:endParaRPr lang="tr-TR" sz="2800" dirty="0">
              <a:solidFill>
                <a:srgbClr val="FF0000"/>
              </a:solidFill>
              <a:latin typeface="Cambria" panose="02040503050406030204" pitchFamily="18" charset="0"/>
            </a:endParaRPr>
          </a:p>
        </p:txBody>
      </p:sp>
      <p:sp>
        <p:nvSpPr>
          <p:cNvPr id="10" name="Dikdörtgen 9">
            <a:extLst>
              <a:ext uri="{FF2B5EF4-FFF2-40B4-BE49-F238E27FC236}">
                <a16:creationId xmlns:a16="http://schemas.microsoft.com/office/drawing/2014/main" id="{5350F956-9C67-9D40-A1EE-A7950DEBEE51}"/>
              </a:ext>
            </a:extLst>
          </p:cNvPr>
          <p:cNvSpPr/>
          <p:nvPr/>
        </p:nvSpPr>
        <p:spPr>
          <a:xfrm>
            <a:off x="1918997" y="3862520"/>
            <a:ext cx="4716419" cy="20159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2800" b="1" dirty="0" err="1">
                <a:latin typeface="Cambria" panose="02040503050406030204" pitchFamily="18" charset="0"/>
              </a:rPr>
              <a:t>head</a:t>
            </a:r>
            <a:r>
              <a:rPr lang="tr-TR" sz="2800" b="1" dirty="0">
                <a:latin typeface="Cambria" panose="02040503050406030204" pitchFamily="18" charset="0"/>
              </a:rPr>
              <a:t> </a:t>
            </a:r>
            <a:r>
              <a:rPr lang="tr-TR" sz="2800" dirty="0" err="1">
                <a:latin typeface="Cambria" panose="02040503050406030204" pitchFamily="18" charset="0"/>
              </a:rPr>
              <a:t>surface_glycoprotein</a:t>
            </a:r>
            <a:endParaRPr lang="tr-TR" sz="2800" dirty="0">
              <a:latin typeface="Cambria" panose="02040503050406030204" pitchFamily="18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tr-TR" sz="2300" dirty="0" err="1">
                <a:latin typeface="Cambria" panose="02040503050406030204" pitchFamily="18" charset="0"/>
              </a:rPr>
              <a:t>head</a:t>
            </a:r>
            <a:r>
              <a:rPr lang="tr-TR" sz="2300" dirty="0">
                <a:latin typeface="Cambria" panose="02040503050406030204" pitchFamily="18" charset="0"/>
              </a:rPr>
              <a:t> -1 </a:t>
            </a:r>
            <a:r>
              <a:rPr lang="tr-TR" sz="2300" dirty="0" err="1">
                <a:latin typeface="Cambria" panose="02040503050406030204" pitchFamily="18" charset="0"/>
              </a:rPr>
              <a:t>surface_glycoprotein</a:t>
            </a:r>
            <a:endParaRPr lang="tr-TR" sz="2300" dirty="0">
              <a:latin typeface="Cambria" panose="02040503050406030204" pitchFamily="18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tr-TR" sz="2300" dirty="0">
              <a:latin typeface="Cambria" panose="02040503050406030204" pitchFamily="18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tr-TR" sz="2300" dirty="0">
              <a:latin typeface="Cambria" panose="02040503050406030204" pitchFamily="18" charset="0"/>
            </a:endParaRPr>
          </a:p>
          <a:p>
            <a:r>
              <a:rPr lang="tr-TR" sz="2800" b="1" dirty="0" err="1">
                <a:latin typeface="Cambria" panose="02040503050406030204" pitchFamily="18" charset="0"/>
              </a:rPr>
              <a:t>tail</a:t>
            </a:r>
            <a:r>
              <a:rPr lang="tr-TR" sz="2800" b="1" dirty="0">
                <a:latin typeface="Cambria" panose="02040503050406030204" pitchFamily="18" charset="0"/>
              </a:rPr>
              <a:t> </a:t>
            </a:r>
            <a:r>
              <a:rPr lang="tr-TR" sz="2800" dirty="0" err="1">
                <a:latin typeface="Cambria" panose="02040503050406030204" pitchFamily="18" charset="0"/>
              </a:rPr>
              <a:t>surface_glycoprotein</a:t>
            </a:r>
            <a:r>
              <a:rPr lang="tr-TR" sz="2800" dirty="0">
                <a:latin typeface="Cambria" panose="02040503050406030204" pitchFamily="18" charset="0"/>
              </a:rPr>
              <a:t> </a:t>
            </a:r>
            <a:endParaRPr lang="tr-TR" sz="2800" dirty="0">
              <a:solidFill>
                <a:srgbClr val="FF0000"/>
              </a:solidFill>
              <a:latin typeface="Cambria" panose="02040503050406030204" pitchFamily="18" charset="0"/>
            </a:endParaRPr>
          </a:p>
        </p:txBody>
      </p:sp>
      <p:pic>
        <p:nvPicPr>
          <p:cNvPr id="12" name="Resim 11">
            <a:extLst>
              <a:ext uri="{FF2B5EF4-FFF2-40B4-BE49-F238E27FC236}">
                <a16:creationId xmlns:a16="http://schemas.microsoft.com/office/drawing/2014/main" id="{DB9EEE25-2F62-054D-B102-F6BD3D5FBD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2828" y="4889491"/>
            <a:ext cx="4419600" cy="330200"/>
          </a:xfrm>
          <a:prstGeom prst="rect">
            <a:avLst/>
          </a:prstGeom>
        </p:spPr>
      </p:pic>
      <p:pic>
        <p:nvPicPr>
          <p:cNvPr id="11" name="Resim 10">
            <a:extLst>
              <a:ext uri="{FF2B5EF4-FFF2-40B4-BE49-F238E27FC236}">
                <a16:creationId xmlns:a16="http://schemas.microsoft.com/office/drawing/2014/main" id="{DBEF88C2-1321-9340-A269-EF85AFC6C6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76337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957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aşlık 7">
            <a:extLst>
              <a:ext uri="{FF2B5EF4-FFF2-40B4-BE49-F238E27FC236}">
                <a16:creationId xmlns:a16="http://schemas.microsoft.com/office/drawing/2014/main" id="{B2A62F9C-0DB9-D342-81B1-54C7B20C79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569" y="167333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Bonus: git version control</a:t>
            </a:r>
          </a:p>
        </p:txBody>
      </p:sp>
      <p:pic>
        <p:nvPicPr>
          <p:cNvPr id="11" name="Resim 10">
            <a:extLst>
              <a:ext uri="{FF2B5EF4-FFF2-40B4-BE49-F238E27FC236}">
                <a16:creationId xmlns:a16="http://schemas.microsoft.com/office/drawing/2014/main" id="{DBEF88C2-1321-9340-A269-EF85AFC6C6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76337" cy="1325563"/>
          </a:xfrm>
          <a:prstGeom prst="rect">
            <a:avLst/>
          </a:prstGeom>
        </p:spPr>
      </p:pic>
      <p:pic>
        <p:nvPicPr>
          <p:cNvPr id="13" name="Resim 12">
            <a:extLst>
              <a:ext uri="{FF2B5EF4-FFF2-40B4-BE49-F238E27FC236}">
                <a16:creationId xmlns:a16="http://schemas.microsoft.com/office/drawing/2014/main" id="{3653EE3B-BF97-4640-9C1E-396B56ABF6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8400" y="817982"/>
            <a:ext cx="1349829" cy="1349829"/>
          </a:xfrm>
          <a:prstGeom prst="rect">
            <a:avLst/>
          </a:prstGeom>
        </p:spPr>
      </p:pic>
      <p:pic>
        <p:nvPicPr>
          <p:cNvPr id="3" name="Resim 2">
            <a:extLst>
              <a:ext uri="{FF2B5EF4-FFF2-40B4-BE49-F238E27FC236}">
                <a16:creationId xmlns:a16="http://schemas.microsoft.com/office/drawing/2014/main" id="{5DB60ECE-8A71-A441-8B29-DDBDAC89BF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3480" y="1492896"/>
            <a:ext cx="7301948" cy="4001886"/>
          </a:xfrm>
          <a:prstGeom prst="rect">
            <a:avLst/>
          </a:prstGeom>
        </p:spPr>
      </p:pic>
      <p:sp>
        <p:nvSpPr>
          <p:cNvPr id="5" name="Dikdörtgen 4">
            <a:extLst>
              <a:ext uri="{FF2B5EF4-FFF2-40B4-BE49-F238E27FC236}">
                <a16:creationId xmlns:a16="http://schemas.microsoft.com/office/drawing/2014/main" id="{3BA55B48-9174-6A42-883B-631B85C75E3F}"/>
              </a:ext>
            </a:extLst>
          </p:cNvPr>
          <p:cNvSpPr/>
          <p:nvPr/>
        </p:nvSpPr>
        <p:spPr>
          <a:xfrm>
            <a:off x="206829" y="2904160"/>
            <a:ext cx="3882887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dirty="0">
                <a:solidFill>
                  <a:srgbClr val="000000"/>
                </a:solidFill>
              </a:rPr>
              <a:t>Git is </a:t>
            </a:r>
            <a:r>
              <a:rPr lang="tr-TR" sz="2800" dirty="0" err="1">
                <a:solidFill>
                  <a:srgbClr val="000000"/>
                </a:solidFill>
              </a:rPr>
              <a:t>the</a:t>
            </a:r>
            <a:r>
              <a:rPr lang="tr-TR" sz="2800" dirty="0">
                <a:solidFill>
                  <a:srgbClr val="000000"/>
                </a:solidFill>
              </a:rPr>
              <a:t> </a:t>
            </a:r>
            <a:r>
              <a:rPr lang="tr-TR" sz="2800" dirty="0" err="1">
                <a:solidFill>
                  <a:srgbClr val="000000"/>
                </a:solidFill>
              </a:rPr>
              <a:t>most</a:t>
            </a:r>
            <a:r>
              <a:rPr lang="tr-TR" sz="2800" dirty="0">
                <a:solidFill>
                  <a:srgbClr val="000000"/>
                </a:solidFill>
              </a:rPr>
              <a:t> </a:t>
            </a:r>
            <a:r>
              <a:rPr lang="tr-TR" sz="2800" dirty="0" err="1">
                <a:solidFill>
                  <a:srgbClr val="000000"/>
                </a:solidFill>
              </a:rPr>
              <a:t>commonly</a:t>
            </a:r>
            <a:r>
              <a:rPr lang="tr-TR" sz="2800" dirty="0">
                <a:solidFill>
                  <a:srgbClr val="000000"/>
                </a:solidFill>
              </a:rPr>
              <a:t> </a:t>
            </a:r>
            <a:r>
              <a:rPr lang="tr-TR" sz="2800" dirty="0" err="1">
                <a:solidFill>
                  <a:srgbClr val="000000"/>
                </a:solidFill>
              </a:rPr>
              <a:t>used</a:t>
            </a:r>
            <a:r>
              <a:rPr lang="tr-TR" sz="2800" dirty="0">
                <a:solidFill>
                  <a:srgbClr val="000000"/>
                </a:solidFill>
              </a:rPr>
              <a:t> </a:t>
            </a:r>
            <a:r>
              <a:rPr lang="tr-TR" sz="2800" dirty="0" err="1">
                <a:solidFill>
                  <a:srgbClr val="000000"/>
                </a:solidFill>
              </a:rPr>
              <a:t>version</a:t>
            </a:r>
            <a:r>
              <a:rPr lang="tr-TR" sz="2800" dirty="0">
                <a:solidFill>
                  <a:srgbClr val="000000"/>
                </a:solidFill>
              </a:rPr>
              <a:t> </a:t>
            </a:r>
            <a:r>
              <a:rPr lang="tr-TR" sz="2800" dirty="0" err="1">
                <a:solidFill>
                  <a:srgbClr val="000000"/>
                </a:solidFill>
              </a:rPr>
              <a:t>control</a:t>
            </a:r>
            <a:r>
              <a:rPr lang="tr-TR" sz="2800" dirty="0">
                <a:solidFill>
                  <a:srgbClr val="000000"/>
                </a:solidFill>
              </a:rPr>
              <a:t> </a:t>
            </a:r>
            <a:r>
              <a:rPr lang="tr-TR" sz="2800" dirty="0" err="1">
                <a:solidFill>
                  <a:srgbClr val="000000"/>
                </a:solidFill>
              </a:rPr>
              <a:t>system</a:t>
            </a:r>
            <a:r>
              <a:rPr lang="tr-TR" sz="2800" dirty="0">
                <a:solidFill>
                  <a:srgbClr val="000000"/>
                </a:solidFill>
              </a:rPr>
              <a:t>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4627716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aşlık 7">
            <a:extLst>
              <a:ext uri="{FF2B5EF4-FFF2-40B4-BE49-F238E27FC236}">
                <a16:creationId xmlns:a16="http://schemas.microsoft.com/office/drawing/2014/main" id="{B2A62F9C-0DB9-D342-81B1-54C7B20C79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9828" y="372970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Bonus: git version control</a:t>
            </a:r>
          </a:p>
        </p:txBody>
      </p:sp>
      <p:pic>
        <p:nvPicPr>
          <p:cNvPr id="11" name="Resim 10">
            <a:extLst>
              <a:ext uri="{FF2B5EF4-FFF2-40B4-BE49-F238E27FC236}">
                <a16:creationId xmlns:a16="http://schemas.microsoft.com/office/drawing/2014/main" id="{DBEF88C2-1321-9340-A269-EF85AFC6C6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76337" cy="1325563"/>
          </a:xfrm>
          <a:prstGeom prst="rect">
            <a:avLst/>
          </a:prstGeom>
        </p:spPr>
      </p:pic>
      <p:pic>
        <p:nvPicPr>
          <p:cNvPr id="13" name="Resim 12">
            <a:extLst>
              <a:ext uri="{FF2B5EF4-FFF2-40B4-BE49-F238E27FC236}">
                <a16:creationId xmlns:a16="http://schemas.microsoft.com/office/drawing/2014/main" id="{3653EE3B-BF97-4640-9C1E-396B56ABF6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8400" y="817982"/>
            <a:ext cx="1349829" cy="1349829"/>
          </a:xfrm>
          <a:prstGeom prst="rect">
            <a:avLst/>
          </a:prstGeom>
        </p:spPr>
      </p:pic>
      <p:sp>
        <p:nvSpPr>
          <p:cNvPr id="5" name="Dikdörtgen 4">
            <a:extLst>
              <a:ext uri="{FF2B5EF4-FFF2-40B4-BE49-F238E27FC236}">
                <a16:creationId xmlns:a16="http://schemas.microsoft.com/office/drawing/2014/main" id="{3BA55B48-9174-6A42-883B-631B85C75E3F}"/>
              </a:ext>
            </a:extLst>
          </p:cNvPr>
          <p:cNvSpPr/>
          <p:nvPr/>
        </p:nvSpPr>
        <p:spPr>
          <a:xfrm>
            <a:off x="206829" y="2167811"/>
            <a:ext cx="4577206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dirty="0" err="1"/>
              <a:t>There</a:t>
            </a:r>
            <a:r>
              <a:rPr lang="tr-TR" sz="2800" dirty="0"/>
              <a:t> </a:t>
            </a:r>
            <a:r>
              <a:rPr lang="tr-TR" sz="2800" dirty="0" err="1"/>
              <a:t>are</a:t>
            </a:r>
            <a:r>
              <a:rPr lang="tr-TR" sz="2800" dirty="0"/>
              <a:t> a lot of </a:t>
            </a:r>
            <a:r>
              <a:rPr lang="tr-TR" sz="2800" dirty="0" err="1"/>
              <a:t>different</a:t>
            </a:r>
            <a:r>
              <a:rPr lang="tr-TR" sz="2800" dirty="0"/>
              <a:t> </a:t>
            </a:r>
            <a:r>
              <a:rPr lang="tr-TR" sz="2800" dirty="0" err="1"/>
              <a:t>ways</a:t>
            </a:r>
            <a:r>
              <a:rPr lang="tr-TR" sz="2800" dirty="0"/>
              <a:t> </a:t>
            </a:r>
            <a:r>
              <a:rPr lang="tr-TR" sz="2800" dirty="0" err="1"/>
              <a:t>to</a:t>
            </a:r>
            <a:r>
              <a:rPr lang="tr-TR" sz="2800" dirty="0"/>
              <a:t> </a:t>
            </a:r>
            <a:r>
              <a:rPr lang="tr-TR" sz="2800" dirty="0" err="1"/>
              <a:t>use</a:t>
            </a:r>
            <a:r>
              <a:rPr lang="tr-TR" sz="2800" dirty="0"/>
              <a:t> Git. </a:t>
            </a:r>
          </a:p>
          <a:p>
            <a:pPr algn="ctr"/>
            <a:endParaRPr lang="tr-TR" sz="2800" dirty="0"/>
          </a:p>
          <a:p>
            <a:pPr algn="ctr"/>
            <a:r>
              <a:rPr lang="tr-TR" sz="2800" dirty="0" err="1"/>
              <a:t>There</a:t>
            </a:r>
            <a:r>
              <a:rPr lang="tr-TR" sz="2800" dirty="0"/>
              <a:t> </a:t>
            </a:r>
            <a:r>
              <a:rPr lang="tr-TR" sz="2800" dirty="0" err="1"/>
              <a:t>are</a:t>
            </a:r>
            <a:r>
              <a:rPr lang="tr-TR" sz="2800" dirty="0"/>
              <a:t> </a:t>
            </a:r>
            <a:r>
              <a:rPr lang="tr-TR" sz="2800" dirty="0" err="1"/>
              <a:t>the</a:t>
            </a:r>
            <a:r>
              <a:rPr lang="tr-TR" sz="2800" dirty="0"/>
              <a:t> </a:t>
            </a:r>
            <a:r>
              <a:rPr lang="tr-TR" sz="2800" dirty="0" err="1"/>
              <a:t>original</a:t>
            </a:r>
            <a:r>
              <a:rPr lang="tr-TR" sz="2800" dirty="0"/>
              <a:t> </a:t>
            </a:r>
            <a:r>
              <a:rPr lang="tr-TR" sz="2800" dirty="0" err="1"/>
              <a:t>command-line</a:t>
            </a:r>
            <a:r>
              <a:rPr lang="tr-TR" sz="2800" dirty="0"/>
              <a:t> </a:t>
            </a:r>
            <a:r>
              <a:rPr lang="tr-TR" sz="2800" dirty="0" err="1"/>
              <a:t>tools</a:t>
            </a:r>
            <a:r>
              <a:rPr lang="tr-TR" sz="2800" dirty="0"/>
              <a:t>, </a:t>
            </a:r>
            <a:r>
              <a:rPr lang="tr-TR" sz="2800" dirty="0" err="1"/>
              <a:t>and</a:t>
            </a:r>
            <a:r>
              <a:rPr lang="tr-TR" sz="2800" dirty="0"/>
              <a:t> </a:t>
            </a:r>
            <a:r>
              <a:rPr lang="tr-TR" sz="2800" dirty="0" err="1"/>
              <a:t>there</a:t>
            </a:r>
            <a:r>
              <a:rPr lang="tr-TR" sz="2800" dirty="0"/>
              <a:t> </a:t>
            </a:r>
            <a:r>
              <a:rPr lang="tr-TR" sz="2800" dirty="0" err="1"/>
              <a:t>are</a:t>
            </a:r>
            <a:r>
              <a:rPr lang="tr-TR" sz="2800" dirty="0"/>
              <a:t> </a:t>
            </a:r>
            <a:r>
              <a:rPr lang="tr-TR" sz="2800" dirty="0" err="1"/>
              <a:t>many</a:t>
            </a:r>
            <a:r>
              <a:rPr lang="tr-TR" sz="2800" dirty="0"/>
              <a:t> </a:t>
            </a:r>
            <a:r>
              <a:rPr lang="tr-TR" sz="2800" dirty="0" err="1"/>
              <a:t>graphical</a:t>
            </a:r>
            <a:r>
              <a:rPr lang="tr-TR" sz="2800" dirty="0"/>
              <a:t> </a:t>
            </a:r>
            <a:r>
              <a:rPr lang="tr-TR" sz="2800" dirty="0" err="1"/>
              <a:t>user</a:t>
            </a:r>
            <a:r>
              <a:rPr lang="tr-TR" sz="2800" dirty="0"/>
              <a:t> </a:t>
            </a:r>
            <a:r>
              <a:rPr lang="tr-TR" sz="2800" dirty="0" err="1"/>
              <a:t>interfaces</a:t>
            </a:r>
            <a:r>
              <a:rPr lang="tr-TR" sz="2800" dirty="0"/>
              <a:t> of </a:t>
            </a:r>
            <a:r>
              <a:rPr lang="tr-TR" sz="2800" dirty="0" err="1"/>
              <a:t>varying</a:t>
            </a:r>
            <a:r>
              <a:rPr lang="tr-TR" sz="2800" dirty="0"/>
              <a:t> </a:t>
            </a:r>
            <a:r>
              <a:rPr lang="tr-TR" sz="2800" dirty="0" err="1"/>
              <a:t>capabilities</a:t>
            </a:r>
            <a:r>
              <a:rPr lang="tr-TR" sz="2800" dirty="0"/>
              <a:t>.</a:t>
            </a:r>
            <a:endParaRPr lang="en-US" sz="2800" dirty="0"/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336F593B-975F-FC4B-8C22-CB07784716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4035" y="1780509"/>
            <a:ext cx="7596257" cy="4314034"/>
          </a:xfrm>
          <a:prstGeom prst="rect">
            <a:avLst/>
          </a:prstGeom>
        </p:spPr>
      </p:pic>
      <p:sp>
        <p:nvSpPr>
          <p:cNvPr id="2" name="Metin kutusu 1">
            <a:extLst>
              <a:ext uri="{FF2B5EF4-FFF2-40B4-BE49-F238E27FC236}">
                <a16:creationId xmlns:a16="http://schemas.microsoft.com/office/drawing/2014/main" id="{AA1B0717-848B-A348-916B-A0DCC6CE93F0}"/>
              </a:ext>
            </a:extLst>
          </p:cNvPr>
          <p:cNvSpPr txBox="1"/>
          <p:nvPr/>
        </p:nvSpPr>
        <p:spPr>
          <a:xfrm>
            <a:off x="4784035" y="1562021"/>
            <a:ext cx="6933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err="1"/>
              <a:t>Storing</a:t>
            </a:r>
            <a:r>
              <a:rPr lang="tr-TR" dirty="0"/>
              <a:t> a </a:t>
            </a:r>
            <a:r>
              <a:rPr lang="tr-TR" dirty="0" err="1"/>
              <a:t>copy</a:t>
            </a:r>
            <a:r>
              <a:rPr lang="tr-TR" dirty="0"/>
              <a:t> of </a:t>
            </a:r>
            <a:r>
              <a:rPr lang="tr-TR" dirty="0" err="1"/>
              <a:t>your</a:t>
            </a:r>
            <a:r>
              <a:rPr lang="tr-TR" dirty="0"/>
              <a:t> Git repo </a:t>
            </a:r>
            <a:r>
              <a:rPr lang="tr-TR" dirty="0" err="1"/>
              <a:t>with</a:t>
            </a:r>
            <a:r>
              <a:rPr lang="tr-TR" dirty="0"/>
              <a:t> an online </a:t>
            </a:r>
            <a:r>
              <a:rPr lang="tr-TR" dirty="0" err="1"/>
              <a:t>host</a:t>
            </a:r>
            <a:r>
              <a:rPr lang="tr-TR" dirty="0"/>
              <a:t> (</a:t>
            </a:r>
            <a:r>
              <a:rPr lang="tr-TR" dirty="0" err="1"/>
              <a:t>Github</a:t>
            </a:r>
            <a:r>
              <a:rPr lang="tr-TR" dirty="0"/>
              <a:t> </a:t>
            </a:r>
            <a:r>
              <a:rPr lang="tr-TR" dirty="0" err="1"/>
              <a:t>or</a:t>
            </a:r>
            <a:r>
              <a:rPr lang="tr-TR" dirty="0"/>
              <a:t> </a:t>
            </a:r>
            <a:r>
              <a:rPr lang="tr-TR" dirty="0" err="1"/>
              <a:t>Bitbucket</a:t>
            </a:r>
            <a:r>
              <a:rPr lang="tr-TR" dirty="0"/>
              <a:t>)</a:t>
            </a:r>
            <a:endParaRPr lang="en-US" dirty="0"/>
          </a:p>
        </p:txBody>
      </p:sp>
      <p:pic>
        <p:nvPicPr>
          <p:cNvPr id="9" name="Resim 8">
            <a:extLst>
              <a:ext uri="{FF2B5EF4-FFF2-40B4-BE49-F238E27FC236}">
                <a16:creationId xmlns:a16="http://schemas.microsoft.com/office/drawing/2014/main" id="{82343A42-4003-664B-9A10-5198EFB6B8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4035" y="1931353"/>
            <a:ext cx="7596257" cy="4314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6203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aşlık 7">
            <a:extLst>
              <a:ext uri="{FF2B5EF4-FFF2-40B4-BE49-F238E27FC236}">
                <a16:creationId xmlns:a16="http://schemas.microsoft.com/office/drawing/2014/main" id="{B2A62F9C-0DB9-D342-81B1-54C7B20C79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569" y="374280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Bonus: git version control via </a:t>
            </a:r>
            <a:r>
              <a:rPr lang="en-US" b="1" dirty="0">
                <a:solidFill>
                  <a:srgbClr val="FF0000"/>
                </a:solidFill>
              </a:rPr>
              <a:t>terminal</a:t>
            </a:r>
          </a:p>
        </p:txBody>
      </p:sp>
      <p:sp>
        <p:nvSpPr>
          <p:cNvPr id="9" name="Dikdörtgen 8">
            <a:extLst>
              <a:ext uri="{FF2B5EF4-FFF2-40B4-BE49-F238E27FC236}">
                <a16:creationId xmlns:a16="http://schemas.microsoft.com/office/drawing/2014/main" id="{787FCABC-60E3-0A43-95F5-DBC555873D42}"/>
              </a:ext>
            </a:extLst>
          </p:cNvPr>
          <p:cNvSpPr/>
          <p:nvPr/>
        </p:nvSpPr>
        <p:spPr>
          <a:xfrm>
            <a:off x="2045225" y="1492896"/>
            <a:ext cx="4562403" cy="2677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2800" b="1" dirty="0" err="1">
                <a:latin typeface="Cambria" panose="02040503050406030204" pitchFamily="18" charset="0"/>
              </a:rPr>
              <a:t>mkdir</a:t>
            </a:r>
            <a:r>
              <a:rPr lang="tr-TR" sz="2800" b="1" dirty="0">
                <a:latin typeface="Cambria" panose="02040503050406030204" pitchFamily="18" charset="0"/>
              </a:rPr>
              <a:t> </a:t>
            </a:r>
            <a:r>
              <a:rPr lang="tr-TR" sz="2800" b="1" dirty="0" err="1">
                <a:latin typeface="Cambria" panose="02040503050406030204" pitchFamily="18" charset="0"/>
              </a:rPr>
              <a:t>my_project</a:t>
            </a:r>
            <a:endParaRPr lang="tr-TR" sz="2800" b="1" dirty="0">
              <a:latin typeface="Cambria" panose="02040503050406030204" pitchFamily="18" charset="0"/>
            </a:endParaRPr>
          </a:p>
          <a:p>
            <a:r>
              <a:rPr lang="tr-TR" sz="2800" b="1" dirty="0">
                <a:latin typeface="Cambria" panose="02040503050406030204" pitchFamily="18" charset="0"/>
              </a:rPr>
              <a:t>cd </a:t>
            </a:r>
            <a:r>
              <a:rPr lang="tr-TR" sz="2800" b="1" dirty="0" err="1">
                <a:latin typeface="Cambria" panose="02040503050406030204" pitchFamily="18" charset="0"/>
              </a:rPr>
              <a:t>my_project</a:t>
            </a:r>
            <a:r>
              <a:rPr lang="tr-TR" sz="2800" b="1" dirty="0">
                <a:latin typeface="Cambria" panose="02040503050406030204" pitchFamily="18" charset="0"/>
              </a:rPr>
              <a:t>/</a:t>
            </a:r>
          </a:p>
          <a:p>
            <a:r>
              <a:rPr lang="tr-TR" sz="2800" b="1" dirty="0" err="1">
                <a:latin typeface="Cambria" panose="02040503050406030204" pitchFamily="18" charset="0"/>
              </a:rPr>
              <a:t>cp</a:t>
            </a:r>
            <a:r>
              <a:rPr lang="tr-TR" sz="2800" b="1" dirty="0">
                <a:latin typeface="Cambria" panose="02040503050406030204" pitchFamily="18" charset="0"/>
              </a:rPr>
              <a:t> ../</a:t>
            </a:r>
            <a:r>
              <a:rPr lang="tr-TR" sz="2800" b="1" dirty="0" err="1">
                <a:latin typeface="Cambria" panose="02040503050406030204" pitchFamily="18" charset="0"/>
              </a:rPr>
              <a:t>surface_glycoprotein</a:t>
            </a:r>
            <a:r>
              <a:rPr lang="tr-TR" sz="2800" b="1" dirty="0">
                <a:latin typeface="Cambria" panose="02040503050406030204" pitchFamily="18" charset="0"/>
              </a:rPr>
              <a:t> .</a:t>
            </a:r>
          </a:p>
          <a:p>
            <a:r>
              <a:rPr lang="tr-TR" sz="2800" b="1" dirty="0" err="1">
                <a:latin typeface="Cambria" panose="02040503050406030204" pitchFamily="18" charset="0"/>
              </a:rPr>
              <a:t>ls</a:t>
            </a:r>
            <a:endParaRPr lang="tr-TR" sz="2800" b="1" dirty="0">
              <a:latin typeface="Cambria" panose="02040503050406030204" pitchFamily="18" charset="0"/>
            </a:endParaRPr>
          </a:p>
          <a:p>
            <a:r>
              <a:rPr lang="tr-TR" sz="2800" b="1" dirty="0">
                <a:latin typeface="Cambria" panose="02040503050406030204" pitchFamily="18" charset="0"/>
              </a:rPr>
              <a:t>git </a:t>
            </a:r>
            <a:r>
              <a:rPr lang="tr-TR" sz="2800" b="1" dirty="0" err="1">
                <a:latin typeface="Cambria" panose="02040503050406030204" pitchFamily="18" charset="0"/>
              </a:rPr>
              <a:t>init</a:t>
            </a:r>
            <a:r>
              <a:rPr lang="tr-TR" sz="2800" b="1" dirty="0">
                <a:latin typeface="Cambria" panose="02040503050406030204" pitchFamily="18" charset="0"/>
              </a:rPr>
              <a:t>: </a:t>
            </a:r>
          </a:p>
          <a:p>
            <a:endParaRPr lang="tr-TR" sz="2800" b="1" dirty="0">
              <a:latin typeface="Cambria" panose="02040503050406030204" pitchFamily="18" charset="0"/>
            </a:endParaRPr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D77FB882-D054-1C48-9045-46BFBD869D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2602" y="817981"/>
            <a:ext cx="1349829" cy="1349829"/>
          </a:xfrm>
          <a:prstGeom prst="rect">
            <a:avLst/>
          </a:prstGeom>
        </p:spPr>
      </p:pic>
      <p:pic>
        <p:nvPicPr>
          <p:cNvPr id="11" name="Resim 10">
            <a:extLst>
              <a:ext uri="{FF2B5EF4-FFF2-40B4-BE49-F238E27FC236}">
                <a16:creationId xmlns:a16="http://schemas.microsoft.com/office/drawing/2014/main" id="{57719178-FD55-474D-90E4-A921159510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300" y="3852560"/>
            <a:ext cx="11950700" cy="596900"/>
          </a:xfrm>
          <a:prstGeom prst="rect">
            <a:avLst/>
          </a:prstGeom>
        </p:spPr>
      </p:pic>
      <p:sp>
        <p:nvSpPr>
          <p:cNvPr id="13" name="Dikdörtgen 12">
            <a:extLst>
              <a:ext uri="{FF2B5EF4-FFF2-40B4-BE49-F238E27FC236}">
                <a16:creationId xmlns:a16="http://schemas.microsoft.com/office/drawing/2014/main" id="{3F46B295-4838-5D40-996E-C3C4E68FF290}"/>
              </a:ext>
            </a:extLst>
          </p:cNvPr>
          <p:cNvSpPr/>
          <p:nvPr/>
        </p:nvSpPr>
        <p:spPr>
          <a:xfrm>
            <a:off x="468993" y="5198020"/>
            <a:ext cx="1149531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800" b="1" dirty="0">
                <a:latin typeface="Cambria" panose="02040503050406030204" pitchFamily="18" charset="0"/>
              </a:rPr>
              <a:t>git </a:t>
            </a:r>
            <a:r>
              <a:rPr lang="tr-TR" sz="2800" b="1" dirty="0" err="1">
                <a:latin typeface="Cambria" panose="02040503050406030204" pitchFamily="18" charset="0"/>
              </a:rPr>
              <a:t>add</a:t>
            </a:r>
            <a:r>
              <a:rPr lang="tr-TR" sz="2800" b="1" dirty="0">
                <a:latin typeface="Cambria" panose="02040503050406030204" pitchFamily="18" charset="0"/>
              </a:rPr>
              <a:t>: </a:t>
            </a:r>
            <a:r>
              <a:rPr lang="tr-TR" sz="2800" dirty="0" err="1">
                <a:latin typeface="Cambria" panose="02040503050406030204" pitchFamily="18" charset="0"/>
              </a:rPr>
              <a:t>The</a:t>
            </a:r>
            <a:r>
              <a:rPr lang="tr-TR" sz="2800" dirty="0">
                <a:latin typeface="Cambria" panose="02040503050406030204" pitchFamily="18" charset="0"/>
              </a:rPr>
              <a:t> </a:t>
            </a:r>
            <a:r>
              <a:rPr lang="tr-TR" sz="2800" dirty="0" err="1">
                <a:latin typeface="Cambria" panose="02040503050406030204" pitchFamily="18" charset="0"/>
              </a:rPr>
              <a:t>command</a:t>
            </a:r>
            <a:r>
              <a:rPr lang="tr-TR" sz="2800" dirty="0">
                <a:latin typeface="Cambria" panose="02040503050406030204" pitchFamily="18" charset="0"/>
              </a:rPr>
              <a:t> </a:t>
            </a:r>
            <a:r>
              <a:rPr lang="tr-TR" sz="2800" dirty="0" err="1">
                <a:latin typeface="Cambria" panose="02040503050406030204" pitchFamily="18" charset="0"/>
              </a:rPr>
              <a:t>used</a:t>
            </a:r>
            <a:r>
              <a:rPr lang="tr-TR" sz="2800" dirty="0">
                <a:latin typeface="Cambria" panose="02040503050406030204" pitchFamily="18" charset="0"/>
              </a:rPr>
              <a:t> </a:t>
            </a:r>
            <a:r>
              <a:rPr lang="tr-TR" sz="2800" dirty="0" err="1">
                <a:latin typeface="Cambria" panose="02040503050406030204" pitchFamily="18" charset="0"/>
              </a:rPr>
              <a:t>to</a:t>
            </a:r>
            <a:r>
              <a:rPr lang="tr-TR" sz="2800" dirty="0">
                <a:latin typeface="Cambria" panose="02040503050406030204" pitchFamily="18" charset="0"/>
              </a:rPr>
              <a:t> </a:t>
            </a:r>
            <a:r>
              <a:rPr lang="tr-TR" sz="2800" dirty="0" err="1">
                <a:latin typeface="Cambria" panose="02040503050406030204" pitchFamily="18" charset="0"/>
              </a:rPr>
              <a:t>add</a:t>
            </a:r>
            <a:r>
              <a:rPr lang="tr-TR" sz="2800" dirty="0">
                <a:latin typeface="Cambria" panose="02040503050406030204" pitchFamily="18" charset="0"/>
              </a:rPr>
              <a:t> a file </a:t>
            </a:r>
            <a:r>
              <a:rPr lang="tr-TR" sz="2800" dirty="0" err="1">
                <a:latin typeface="Cambria" panose="02040503050406030204" pitchFamily="18" charset="0"/>
              </a:rPr>
              <a:t>that</a:t>
            </a:r>
            <a:r>
              <a:rPr lang="tr-TR" sz="2800" dirty="0">
                <a:latin typeface="Cambria" panose="02040503050406030204" pitchFamily="18" charset="0"/>
              </a:rPr>
              <a:t> is in </a:t>
            </a:r>
            <a:r>
              <a:rPr lang="tr-TR" sz="2800" dirty="0" err="1">
                <a:latin typeface="Cambria" panose="02040503050406030204" pitchFamily="18" charset="0"/>
              </a:rPr>
              <a:t>the</a:t>
            </a:r>
            <a:r>
              <a:rPr lang="tr-TR" sz="2800" dirty="0">
                <a:latin typeface="Cambria" panose="02040503050406030204" pitchFamily="18" charset="0"/>
              </a:rPr>
              <a:t> </a:t>
            </a:r>
            <a:r>
              <a:rPr lang="tr-TR" sz="2800" dirty="0" err="1">
                <a:latin typeface="Cambria" panose="02040503050406030204" pitchFamily="18" charset="0"/>
              </a:rPr>
              <a:t>working</a:t>
            </a:r>
            <a:r>
              <a:rPr lang="tr-TR" sz="2800" dirty="0">
                <a:latin typeface="Cambria" panose="02040503050406030204" pitchFamily="18" charset="0"/>
              </a:rPr>
              <a:t> </a:t>
            </a:r>
            <a:r>
              <a:rPr lang="tr-TR" sz="2800" dirty="0" err="1">
                <a:latin typeface="Cambria" panose="02040503050406030204" pitchFamily="18" charset="0"/>
              </a:rPr>
              <a:t>directory</a:t>
            </a:r>
            <a:r>
              <a:rPr lang="tr-TR" sz="2800" dirty="0">
                <a:latin typeface="Cambria" panose="02040503050406030204" pitchFamily="18" charset="0"/>
              </a:rPr>
              <a:t> </a:t>
            </a:r>
            <a:r>
              <a:rPr lang="tr-TR" sz="2800" dirty="0" err="1">
                <a:latin typeface="Cambria" panose="02040503050406030204" pitchFamily="18" charset="0"/>
              </a:rPr>
              <a:t>to</a:t>
            </a:r>
            <a:r>
              <a:rPr lang="tr-TR" sz="2800" dirty="0">
                <a:latin typeface="Cambria" panose="02040503050406030204" pitchFamily="18" charset="0"/>
              </a:rPr>
              <a:t> </a:t>
            </a:r>
            <a:r>
              <a:rPr lang="tr-TR" sz="2800" dirty="0" err="1">
                <a:latin typeface="Cambria" panose="02040503050406030204" pitchFamily="18" charset="0"/>
              </a:rPr>
              <a:t>the</a:t>
            </a:r>
            <a:r>
              <a:rPr lang="tr-TR" sz="2800" dirty="0">
                <a:latin typeface="Cambria" panose="02040503050406030204" pitchFamily="18" charset="0"/>
              </a:rPr>
              <a:t> </a:t>
            </a:r>
            <a:r>
              <a:rPr lang="tr-TR" sz="2800" dirty="0" err="1">
                <a:latin typeface="Cambria" panose="02040503050406030204" pitchFamily="18" charset="0"/>
              </a:rPr>
              <a:t>staging</a:t>
            </a:r>
            <a:r>
              <a:rPr lang="tr-TR" sz="2800" dirty="0">
                <a:latin typeface="Cambria" panose="02040503050406030204" pitchFamily="18" charset="0"/>
              </a:rPr>
              <a:t> </a:t>
            </a:r>
            <a:r>
              <a:rPr lang="tr-TR" sz="2800" dirty="0" err="1">
                <a:latin typeface="Cambria" panose="02040503050406030204" pitchFamily="18" charset="0"/>
              </a:rPr>
              <a:t>area</a:t>
            </a:r>
            <a:r>
              <a:rPr lang="tr-TR" sz="2800" dirty="0">
                <a:latin typeface="Cambria" panose="02040503050406030204" pitchFamily="18" charset="0"/>
              </a:rPr>
              <a:t>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tr-TR" sz="2800" b="1" dirty="0">
                <a:latin typeface="Cambria" panose="02040503050406030204" pitchFamily="18" charset="0"/>
              </a:rPr>
              <a:t>git </a:t>
            </a:r>
            <a:r>
              <a:rPr lang="tr-TR" sz="2800" b="1" dirty="0" err="1">
                <a:latin typeface="Cambria" panose="02040503050406030204" pitchFamily="18" charset="0"/>
              </a:rPr>
              <a:t>add</a:t>
            </a:r>
            <a:r>
              <a:rPr lang="tr-TR" sz="2800" b="1" dirty="0">
                <a:latin typeface="Cambria" panose="02040503050406030204" pitchFamily="18" charset="0"/>
              </a:rPr>
              <a:t> </a:t>
            </a:r>
            <a:r>
              <a:rPr lang="tr-TR" sz="2800" b="1" dirty="0" err="1">
                <a:latin typeface="Cambria" panose="02040503050406030204" pitchFamily="18" charset="0"/>
              </a:rPr>
              <a:t>surface_glycoprotein</a:t>
            </a:r>
            <a:endParaRPr lang="tr-TR" sz="2800" b="1" dirty="0">
              <a:latin typeface="Cambria" panose="02040503050406030204" pitchFamily="18" charset="0"/>
            </a:endParaRPr>
          </a:p>
        </p:txBody>
      </p:sp>
      <p:sp>
        <p:nvSpPr>
          <p:cNvPr id="16" name="Dikdörtgen 15">
            <a:extLst>
              <a:ext uri="{FF2B5EF4-FFF2-40B4-BE49-F238E27FC236}">
                <a16:creationId xmlns:a16="http://schemas.microsoft.com/office/drawing/2014/main" id="{E48D7138-CC24-4745-B215-772DB241D8F3}"/>
              </a:ext>
            </a:extLst>
          </p:cNvPr>
          <p:cNvSpPr/>
          <p:nvPr/>
        </p:nvSpPr>
        <p:spPr>
          <a:xfrm>
            <a:off x="2045225" y="4486946"/>
            <a:ext cx="96212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2800" b="1" dirty="0" err="1">
                <a:latin typeface="Cambria" panose="02040503050406030204" pitchFamily="18" charset="0"/>
              </a:rPr>
              <a:t>ls</a:t>
            </a:r>
            <a:r>
              <a:rPr lang="tr-TR" sz="2800" b="1" dirty="0">
                <a:latin typeface="Cambria" panose="02040503050406030204" pitchFamily="18" charset="0"/>
              </a:rPr>
              <a:t> -la</a:t>
            </a:r>
          </a:p>
        </p:txBody>
      </p:sp>
      <p:pic>
        <p:nvPicPr>
          <p:cNvPr id="10" name="Resim 9">
            <a:extLst>
              <a:ext uri="{FF2B5EF4-FFF2-40B4-BE49-F238E27FC236}">
                <a16:creationId xmlns:a16="http://schemas.microsoft.com/office/drawing/2014/main" id="{32D0A02A-A209-0041-888F-B91D458F3D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76337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809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aşlık 7">
            <a:extLst>
              <a:ext uri="{FF2B5EF4-FFF2-40B4-BE49-F238E27FC236}">
                <a16:creationId xmlns:a16="http://schemas.microsoft.com/office/drawing/2014/main" id="{B2A62F9C-0DB9-D342-81B1-54C7B20C79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9828" y="372970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Bonus: git version control</a:t>
            </a:r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D77FB882-D054-1C48-9045-46BFBD869D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8400" y="817982"/>
            <a:ext cx="1349829" cy="1349829"/>
          </a:xfrm>
          <a:prstGeom prst="rect">
            <a:avLst/>
          </a:prstGeom>
        </p:spPr>
      </p:pic>
      <p:sp>
        <p:nvSpPr>
          <p:cNvPr id="13" name="Dikdörtgen 12">
            <a:extLst>
              <a:ext uri="{FF2B5EF4-FFF2-40B4-BE49-F238E27FC236}">
                <a16:creationId xmlns:a16="http://schemas.microsoft.com/office/drawing/2014/main" id="{3F46B295-4838-5D40-996E-C3C4E68FF290}"/>
              </a:ext>
            </a:extLst>
          </p:cNvPr>
          <p:cNvSpPr/>
          <p:nvPr/>
        </p:nvSpPr>
        <p:spPr>
          <a:xfrm>
            <a:off x="1732189" y="1763200"/>
            <a:ext cx="987198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800" b="1" dirty="0">
                <a:latin typeface="Cambria" panose="02040503050406030204" pitchFamily="18" charset="0"/>
              </a:rPr>
              <a:t>git </a:t>
            </a:r>
            <a:r>
              <a:rPr lang="tr-TR" sz="2800" b="1" dirty="0" err="1">
                <a:latin typeface="Cambria" panose="02040503050406030204" pitchFamily="18" charset="0"/>
              </a:rPr>
              <a:t>status</a:t>
            </a:r>
            <a:r>
              <a:rPr lang="tr-TR" sz="2800" b="1" dirty="0">
                <a:latin typeface="Cambria" panose="02040503050406030204" pitchFamily="18" charset="0"/>
              </a:rPr>
              <a:t>: </a:t>
            </a:r>
            <a:r>
              <a:rPr lang="tr-TR" sz="2800" dirty="0" err="1">
                <a:latin typeface="Cambria" panose="02040503050406030204" pitchFamily="18" charset="0"/>
              </a:rPr>
              <a:t>Lists</a:t>
            </a:r>
            <a:r>
              <a:rPr lang="tr-TR" sz="2800" dirty="0">
                <a:latin typeface="Cambria" panose="02040503050406030204" pitchFamily="18" charset="0"/>
              </a:rPr>
              <a:t> </a:t>
            </a:r>
            <a:r>
              <a:rPr lang="tr-TR" sz="2800" dirty="0" err="1">
                <a:latin typeface="Cambria" panose="02040503050406030204" pitchFamily="18" charset="0"/>
              </a:rPr>
              <a:t>all</a:t>
            </a:r>
            <a:r>
              <a:rPr lang="tr-TR" sz="2800" dirty="0">
                <a:latin typeface="Cambria" panose="02040503050406030204" pitchFamily="18" charset="0"/>
              </a:rPr>
              <a:t> </a:t>
            </a:r>
            <a:r>
              <a:rPr lang="tr-TR" sz="2800" dirty="0" err="1">
                <a:latin typeface="Cambria" panose="02040503050406030204" pitchFamily="18" charset="0"/>
              </a:rPr>
              <a:t>new</a:t>
            </a:r>
            <a:r>
              <a:rPr lang="tr-TR" sz="2800" dirty="0">
                <a:latin typeface="Cambria" panose="02040503050406030204" pitchFamily="18" charset="0"/>
              </a:rPr>
              <a:t> </a:t>
            </a:r>
            <a:r>
              <a:rPr lang="tr-TR" sz="2800" dirty="0" err="1">
                <a:latin typeface="Cambria" panose="02040503050406030204" pitchFamily="18" charset="0"/>
              </a:rPr>
              <a:t>or</a:t>
            </a:r>
            <a:r>
              <a:rPr lang="tr-TR" sz="2800" dirty="0">
                <a:latin typeface="Cambria" panose="02040503050406030204" pitchFamily="18" charset="0"/>
              </a:rPr>
              <a:t> </a:t>
            </a:r>
            <a:r>
              <a:rPr lang="tr-TR" sz="2800" dirty="0" err="1">
                <a:latin typeface="Cambria" panose="02040503050406030204" pitchFamily="18" charset="0"/>
              </a:rPr>
              <a:t>modified</a:t>
            </a:r>
            <a:r>
              <a:rPr lang="tr-TR" sz="2800" dirty="0">
                <a:latin typeface="Cambria" panose="02040503050406030204" pitchFamily="18" charset="0"/>
              </a:rPr>
              <a:t> </a:t>
            </a:r>
            <a:r>
              <a:rPr lang="tr-TR" sz="2800" dirty="0" err="1">
                <a:latin typeface="Cambria" panose="02040503050406030204" pitchFamily="18" charset="0"/>
              </a:rPr>
              <a:t>files</a:t>
            </a:r>
            <a:r>
              <a:rPr lang="tr-TR" sz="2800" dirty="0">
                <a:latin typeface="Cambria" panose="02040503050406030204" pitchFamily="18" charset="0"/>
              </a:rPr>
              <a:t> </a:t>
            </a:r>
            <a:r>
              <a:rPr lang="tr-TR" sz="2800" dirty="0" err="1">
                <a:latin typeface="Cambria" panose="02040503050406030204" pitchFamily="18" charset="0"/>
              </a:rPr>
              <a:t>to</a:t>
            </a:r>
            <a:r>
              <a:rPr lang="tr-TR" sz="2800" dirty="0">
                <a:latin typeface="Cambria" panose="02040503050406030204" pitchFamily="18" charset="0"/>
              </a:rPr>
              <a:t> be </a:t>
            </a:r>
            <a:r>
              <a:rPr lang="tr-TR" sz="2800" dirty="0" err="1">
                <a:latin typeface="Cambria" panose="02040503050406030204" pitchFamily="18" charset="0"/>
              </a:rPr>
              <a:t>committed</a:t>
            </a:r>
            <a:endParaRPr lang="tr-TR" sz="2800" dirty="0">
              <a:latin typeface="Cambria" panose="02040503050406030204" pitchFamily="18" charset="0"/>
            </a:endParaRPr>
          </a:p>
        </p:txBody>
      </p:sp>
      <p:pic>
        <p:nvPicPr>
          <p:cNvPr id="10" name="Resim 9" descr="metin içeren bir resim&#10;&#10;Açıklama otomatik olarak oluşturuldu">
            <a:extLst>
              <a:ext uri="{FF2B5EF4-FFF2-40B4-BE49-F238E27FC236}">
                <a16:creationId xmlns:a16="http://schemas.microsoft.com/office/drawing/2014/main" id="{7EC3C991-9399-B74F-B11D-CC6C94A8BC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2189" y="2430263"/>
            <a:ext cx="8489497" cy="2368061"/>
          </a:xfrm>
          <a:prstGeom prst="rect">
            <a:avLst/>
          </a:prstGeom>
        </p:spPr>
      </p:pic>
      <p:sp>
        <p:nvSpPr>
          <p:cNvPr id="2" name="Dikdörtgen 1">
            <a:extLst>
              <a:ext uri="{FF2B5EF4-FFF2-40B4-BE49-F238E27FC236}">
                <a16:creationId xmlns:a16="http://schemas.microsoft.com/office/drawing/2014/main" id="{AF2F057A-CC58-F442-B09C-E20EC76A0391}"/>
              </a:ext>
            </a:extLst>
          </p:cNvPr>
          <p:cNvSpPr/>
          <p:nvPr/>
        </p:nvSpPr>
        <p:spPr>
          <a:xfrm>
            <a:off x="1732189" y="5010971"/>
            <a:ext cx="48780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/>
              <a:t>git commit -m "new file added"</a:t>
            </a:r>
          </a:p>
        </p:txBody>
      </p:sp>
      <p:pic>
        <p:nvPicPr>
          <p:cNvPr id="12" name="Resim 11">
            <a:extLst>
              <a:ext uri="{FF2B5EF4-FFF2-40B4-BE49-F238E27FC236}">
                <a16:creationId xmlns:a16="http://schemas.microsoft.com/office/drawing/2014/main" id="{8D5197A9-07D1-3142-B45D-18D461CAE7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2189" y="5685520"/>
            <a:ext cx="8173811" cy="799510"/>
          </a:xfrm>
          <a:prstGeom prst="rect">
            <a:avLst/>
          </a:prstGeom>
        </p:spPr>
      </p:pic>
      <p:pic>
        <p:nvPicPr>
          <p:cNvPr id="9" name="Resim 8">
            <a:extLst>
              <a:ext uri="{FF2B5EF4-FFF2-40B4-BE49-F238E27FC236}">
                <a16:creationId xmlns:a16="http://schemas.microsoft.com/office/drawing/2014/main" id="{45ACB778-275E-8A49-A8DE-EAC36B4057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476337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671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8603527-6B08-7C4F-89AC-D1BB5FB7C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Command Line Basics</a:t>
            </a:r>
            <a:endParaRPr lang="en-US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0D1711BD-B4CB-8E48-8330-882191EFE9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Command</a:t>
            </a:r>
            <a:r>
              <a:rPr lang="en-US" dirty="0"/>
              <a:t> is a specific input type; “Show me all my files!”</a:t>
            </a:r>
          </a:p>
          <a:p>
            <a:endParaRPr lang="en-US" dirty="0"/>
          </a:p>
          <a:p>
            <a:r>
              <a:rPr lang="en-US" dirty="0"/>
              <a:t> </a:t>
            </a:r>
            <a:r>
              <a:rPr lang="tr-TR" dirty="0" err="1">
                <a:solidFill>
                  <a:srgbClr val="FF0000"/>
                </a:solidFill>
              </a:rPr>
              <a:t>Command</a:t>
            </a:r>
            <a:r>
              <a:rPr lang="tr-TR" dirty="0">
                <a:solidFill>
                  <a:srgbClr val="FF0000"/>
                </a:solidFill>
              </a:rPr>
              <a:t> </a:t>
            </a:r>
            <a:r>
              <a:rPr lang="tr-TR" dirty="0" err="1">
                <a:solidFill>
                  <a:srgbClr val="FF0000"/>
                </a:solidFill>
              </a:rPr>
              <a:t>line</a:t>
            </a:r>
            <a:r>
              <a:rPr lang="tr-TR" dirty="0">
                <a:solidFill>
                  <a:srgbClr val="FF0000"/>
                </a:solidFill>
              </a:rPr>
              <a:t> </a:t>
            </a:r>
            <a:r>
              <a:rPr lang="tr-TR" dirty="0"/>
              <a:t>is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current</a:t>
            </a:r>
            <a:r>
              <a:rPr lang="tr-TR" dirty="0"/>
              <a:t> </a:t>
            </a:r>
            <a:r>
              <a:rPr lang="tr-TR" dirty="0" err="1"/>
              <a:t>line</a:t>
            </a:r>
            <a:r>
              <a:rPr lang="tr-TR" dirty="0"/>
              <a:t> </a:t>
            </a:r>
            <a:r>
              <a:rPr lang="tr-TR" dirty="0" err="1"/>
              <a:t>within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terminal </a:t>
            </a:r>
            <a:r>
              <a:rPr lang="tr-TR" dirty="0" err="1"/>
              <a:t>which</a:t>
            </a:r>
            <a:r>
              <a:rPr lang="tr-TR" dirty="0"/>
              <a:t> can be </a:t>
            </a:r>
            <a:r>
              <a:rPr lang="tr-TR" dirty="0" err="1"/>
              <a:t>used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input</a:t>
            </a:r>
            <a:r>
              <a:rPr lang="tr-TR" dirty="0"/>
              <a:t> </a:t>
            </a:r>
            <a:r>
              <a:rPr lang="tr-TR" dirty="0" err="1"/>
              <a:t>text</a:t>
            </a:r>
            <a:r>
              <a:rPr lang="tr-TR" dirty="0"/>
              <a:t> </a:t>
            </a:r>
            <a:r>
              <a:rPr lang="tr-TR" dirty="0" err="1"/>
              <a:t>commands</a:t>
            </a:r>
            <a:r>
              <a:rPr lang="tr-TR" dirty="0"/>
              <a:t>. </a:t>
            </a:r>
          </a:p>
          <a:p>
            <a:endParaRPr lang="tr-TR" dirty="0"/>
          </a:p>
          <a:p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command</a:t>
            </a:r>
            <a:r>
              <a:rPr lang="tr-TR" dirty="0"/>
              <a:t> </a:t>
            </a:r>
            <a:r>
              <a:rPr lang="tr-TR" dirty="0" err="1"/>
              <a:t>line</a:t>
            </a:r>
            <a:r>
              <a:rPr lang="tr-TR" dirty="0"/>
              <a:t> </a:t>
            </a:r>
            <a:r>
              <a:rPr lang="tr-TR" dirty="0" err="1"/>
              <a:t>allows</a:t>
            </a:r>
            <a:r>
              <a:rPr lang="tr-TR" dirty="0"/>
              <a:t> </a:t>
            </a:r>
            <a:r>
              <a:rPr lang="tr-TR" dirty="0" err="1"/>
              <a:t>users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run</a:t>
            </a:r>
            <a:r>
              <a:rPr lang="tr-TR" dirty="0"/>
              <a:t> a </a:t>
            </a:r>
            <a:r>
              <a:rPr lang="tr-TR" dirty="0" err="1"/>
              <a:t>vast</a:t>
            </a:r>
            <a:r>
              <a:rPr lang="tr-TR" dirty="0"/>
              <a:t> </a:t>
            </a:r>
            <a:r>
              <a:rPr lang="tr-TR" dirty="0" err="1"/>
              <a:t>range</a:t>
            </a:r>
            <a:r>
              <a:rPr lang="tr-TR" dirty="0"/>
              <a:t> of </a:t>
            </a:r>
            <a:r>
              <a:rPr lang="tr-TR" dirty="0" err="1"/>
              <a:t>commands</a:t>
            </a:r>
            <a:r>
              <a:rPr lang="tr-TR" dirty="0"/>
              <a:t>.</a:t>
            </a:r>
          </a:p>
          <a:p>
            <a:r>
              <a:rPr lang="tr-TR" dirty="0" err="1"/>
              <a:t>It</a:t>
            </a:r>
            <a:r>
              <a:rPr lang="tr-TR" dirty="0"/>
              <a:t> is </a:t>
            </a:r>
            <a:r>
              <a:rPr lang="tr-TR" dirty="0" err="1"/>
              <a:t>also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starting</a:t>
            </a:r>
            <a:r>
              <a:rPr lang="tr-TR" dirty="0"/>
              <a:t> </a:t>
            </a:r>
            <a:r>
              <a:rPr lang="tr-TR" dirty="0" err="1"/>
              <a:t>point</a:t>
            </a:r>
            <a:r>
              <a:rPr lang="tr-TR" dirty="0"/>
              <a:t> </a:t>
            </a:r>
            <a:r>
              <a:rPr lang="tr-TR" dirty="0" err="1"/>
              <a:t>for</a:t>
            </a:r>
            <a:r>
              <a:rPr lang="tr-TR" dirty="0"/>
              <a:t> </a:t>
            </a:r>
            <a:r>
              <a:rPr lang="tr-TR" dirty="0" err="1"/>
              <a:t>running</a:t>
            </a:r>
            <a:r>
              <a:rPr lang="tr-TR" dirty="0"/>
              <a:t> </a:t>
            </a:r>
            <a:r>
              <a:rPr lang="tr-TR" dirty="0" err="1"/>
              <a:t>most</a:t>
            </a:r>
            <a:r>
              <a:rPr lang="tr-TR" dirty="0"/>
              <a:t> </a:t>
            </a:r>
            <a:r>
              <a:rPr lang="tr-TR" dirty="0" err="1"/>
              <a:t>bioinformatics</a:t>
            </a:r>
            <a:r>
              <a:rPr lang="tr-TR" dirty="0"/>
              <a:t> software.</a:t>
            </a:r>
            <a:endParaRPr lang="en-US" dirty="0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9CD99BC1-AFBA-BA45-A60E-E08112034D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76337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1078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aşlık 7">
            <a:extLst>
              <a:ext uri="{FF2B5EF4-FFF2-40B4-BE49-F238E27FC236}">
                <a16:creationId xmlns:a16="http://schemas.microsoft.com/office/drawing/2014/main" id="{B2A62F9C-0DB9-D342-81B1-54C7B20C79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9828" y="372970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Bonus: git version control</a:t>
            </a:r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D77FB882-D054-1C48-9045-46BFBD869D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8400" y="817982"/>
            <a:ext cx="1349829" cy="1349829"/>
          </a:xfrm>
          <a:prstGeom prst="rect">
            <a:avLst/>
          </a:prstGeom>
        </p:spPr>
      </p:pic>
      <p:sp>
        <p:nvSpPr>
          <p:cNvPr id="13" name="Dikdörtgen 12">
            <a:extLst>
              <a:ext uri="{FF2B5EF4-FFF2-40B4-BE49-F238E27FC236}">
                <a16:creationId xmlns:a16="http://schemas.microsoft.com/office/drawing/2014/main" id="{3F46B295-4838-5D40-996E-C3C4E68FF290}"/>
              </a:ext>
            </a:extLst>
          </p:cNvPr>
          <p:cNvSpPr/>
          <p:nvPr/>
        </p:nvSpPr>
        <p:spPr>
          <a:xfrm>
            <a:off x="1732189" y="1763200"/>
            <a:ext cx="918618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800" b="1" dirty="0" err="1">
                <a:latin typeface="Cambria" panose="02040503050406030204" pitchFamily="18" charset="0"/>
              </a:rPr>
              <a:t>nano</a:t>
            </a:r>
            <a:r>
              <a:rPr lang="tr-TR" sz="2800" b="1" dirty="0">
                <a:latin typeface="Cambria" panose="02040503050406030204" pitchFamily="18" charset="0"/>
              </a:rPr>
              <a:t> </a:t>
            </a:r>
            <a:r>
              <a:rPr lang="tr-TR" sz="2800" b="1" dirty="0" err="1">
                <a:latin typeface="Cambria" panose="02040503050406030204" pitchFamily="18" charset="0"/>
              </a:rPr>
              <a:t>surface_glycoprotein</a:t>
            </a:r>
            <a:r>
              <a:rPr lang="tr-TR" sz="2800" b="1" dirty="0">
                <a:latin typeface="Cambria" panose="02040503050406030204" pitchFamily="18" charset="0"/>
              </a:rPr>
              <a:t> </a:t>
            </a:r>
            <a:r>
              <a:rPr lang="tr-TR" sz="2800" dirty="0" err="1">
                <a:latin typeface="Cambria" panose="02040503050406030204" pitchFamily="18" charset="0"/>
              </a:rPr>
              <a:t>and</a:t>
            </a:r>
            <a:r>
              <a:rPr lang="tr-TR" sz="2800" dirty="0">
                <a:latin typeface="Cambria" panose="02040503050406030204" pitchFamily="18" charset="0"/>
              </a:rPr>
              <a:t> </a:t>
            </a:r>
            <a:r>
              <a:rPr lang="tr-TR" sz="2800" dirty="0" err="1">
                <a:latin typeface="Cambria" panose="02040503050406030204" pitchFamily="18" charset="0"/>
              </a:rPr>
              <a:t>remove</a:t>
            </a:r>
            <a:r>
              <a:rPr lang="tr-TR" sz="2800" dirty="0">
                <a:latin typeface="Cambria" panose="02040503050406030204" pitchFamily="18" charset="0"/>
              </a:rPr>
              <a:t> </a:t>
            </a:r>
            <a:r>
              <a:rPr lang="tr-TR" sz="2800" dirty="0" err="1">
                <a:latin typeface="Cambria" panose="02040503050406030204" pitchFamily="18" charset="0"/>
              </a:rPr>
              <a:t>first</a:t>
            </a:r>
            <a:r>
              <a:rPr lang="tr-TR" sz="2800" dirty="0">
                <a:latin typeface="Cambria" panose="02040503050406030204" pitchFamily="18" charset="0"/>
              </a:rPr>
              <a:t> </a:t>
            </a:r>
            <a:r>
              <a:rPr lang="tr-TR" sz="2800" dirty="0" err="1">
                <a:latin typeface="Cambria" panose="02040503050406030204" pitchFamily="18" charset="0"/>
              </a:rPr>
              <a:t>line</a:t>
            </a:r>
            <a:endParaRPr lang="tr-TR" sz="2800" b="1" dirty="0">
              <a:latin typeface="Cambria" panose="02040503050406030204" pitchFamily="18" charset="0"/>
            </a:endParaRPr>
          </a:p>
        </p:txBody>
      </p:sp>
      <p:pic>
        <p:nvPicPr>
          <p:cNvPr id="6" name="Resim 5" descr="metin içeren bir resim&#10;&#10;Açıklama otomatik olarak oluşturuldu">
            <a:extLst>
              <a:ext uri="{FF2B5EF4-FFF2-40B4-BE49-F238E27FC236}">
                <a16:creationId xmlns:a16="http://schemas.microsoft.com/office/drawing/2014/main" id="{A065E947-BAA4-2640-A382-9CF0F3685A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369" y="2357472"/>
            <a:ext cx="7212693" cy="1535034"/>
          </a:xfrm>
          <a:prstGeom prst="rect">
            <a:avLst/>
          </a:prstGeom>
        </p:spPr>
      </p:pic>
      <p:pic>
        <p:nvPicPr>
          <p:cNvPr id="9" name="Resim 8">
            <a:extLst>
              <a:ext uri="{FF2B5EF4-FFF2-40B4-BE49-F238E27FC236}">
                <a16:creationId xmlns:a16="http://schemas.microsoft.com/office/drawing/2014/main" id="{9480FF1B-7B26-4D47-BF31-8CB2872D1E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369" y="5981613"/>
            <a:ext cx="9034545" cy="848266"/>
          </a:xfrm>
          <a:prstGeom prst="rect">
            <a:avLst/>
          </a:prstGeom>
        </p:spPr>
      </p:pic>
      <p:sp>
        <p:nvSpPr>
          <p:cNvPr id="14" name="Dikdörtgen 13">
            <a:extLst>
              <a:ext uri="{FF2B5EF4-FFF2-40B4-BE49-F238E27FC236}">
                <a16:creationId xmlns:a16="http://schemas.microsoft.com/office/drawing/2014/main" id="{9930BB62-3AF0-E640-9DC5-B23C6FB8AB5A}"/>
              </a:ext>
            </a:extLst>
          </p:cNvPr>
          <p:cNvSpPr/>
          <p:nvPr/>
        </p:nvSpPr>
        <p:spPr>
          <a:xfrm>
            <a:off x="1492250" y="5432270"/>
            <a:ext cx="918618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800" dirty="0" err="1">
                <a:latin typeface="Cambria" panose="02040503050406030204" pitchFamily="18" charset="0"/>
              </a:rPr>
              <a:t>To</a:t>
            </a:r>
            <a:r>
              <a:rPr lang="tr-TR" sz="2800" dirty="0">
                <a:latin typeface="Cambria" panose="02040503050406030204" pitchFamily="18" charset="0"/>
              </a:rPr>
              <a:t> </a:t>
            </a:r>
            <a:r>
              <a:rPr lang="tr-TR" sz="2800" dirty="0" err="1">
                <a:latin typeface="Cambria" panose="02040503050406030204" pitchFamily="18" charset="0"/>
              </a:rPr>
              <a:t>save</a:t>
            </a:r>
            <a:r>
              <a:rPr lang="tr-TR" sz="2800" dirty="0">
                <a:latin typeface="Cambria" panose="02040503050406030204" pitchFamily="18" charset="0"/>
              </a:rPr>
              <a:t> </a:t>
            </a:r>
            <a:r>
              <a:rPr lang="tr-TR" sz="2800" dirty="0" err="1">
                <a:latin typeface="Cambria" panose="02040503050406030204" pitchFamily="18" charset="0"/>
              </a:rPr>
              <a:t>changes</a:t>
            </a:r>
            <a:r>
              <a:rPr lang="tr-TR" sz="2800" dirty="0">
                <a:latin typeface="Cambria" panose="02040503050406030204" pitchFamily="18" charset="0"/>
              </a:rPr>
              <a:t>:</a:t>
            </a:r>
          </a:p>
        </p:txBody>
      </p:sp>
      <p:sp>
        <p:nvSpPr>
          <p:cNvPr id="16" name="Dikdörtgen 15">
            <a:extLst>
              <a:ext uri="{FF2B5EF4-FFF2-40B4-BE49-F238E27FC236}">
                <a16:creationId xmlns:a16="http://schemas.microsoft.com/office/drawing/2014/main" id="{27F6108E-EB63-6246-8AEF-1828BBECFC46}"/>
              </a:ext>
            </a:extLst>
          </p:cNvPr>
          <p:cNvSpPr/>
          <p:nvPr/>
        </p:nvSpPr>
        <p:spPr>
          <a:xfrm>
            <a:off x="1836591" y="3978097"/>
            <a:ext cx="115768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/>
              <a:t>git diff</a:t>
            </a:r>
          </a:p>
        </p:txBody>
      </p:sp>
      <p:pic>
        <p:nvPicPr>
          <p:cNvPr id="12" name="Resim 11">
            <a:extLst>
              <a:ext uri="{FF2B5EF4-FFF2-40B4-BE49-F238E27FC236}">
                <a16:creationId xmlns:a16="http://schemas.microsoft.com/office/drawing/2014/main" id="{D254FEA4-C3CF-B34A-ADA0-5E8ED294A3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476337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974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aşlık 7">
            <a:extLst>
              <a:ext uri="{FF2B5EF4-FFF2-40B4-BE49-F238E27FC236}">
                <a16:creationId xmlns:a16="http://schemas.microsoft.com/office/drawing/2014/main" id="{B2A62F9C-0DB9-D342-81B1-54C7B20C79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9828" y="372970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Bonus: git version control</a:t>
            </a:r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D77FB882-D054-1C48-9045-46BFBD869D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8400" y="761882"/>
            <a:ext cx="1349829" cy="1349829"/>
          </a:xfrm>
          <a:prstGeom prst="rect">
            <a:avLst/>
          </a:prstGeom>
        </p:spPr>
      </p:pic>
      <p:sp>
        <p:nvSpPr>
          <p:cNvPr id="13" name="Dikdörtgen 12">
            <a:extLst>
              <a:ext uri="{FF2B5EF4-FFF2-40B4-BE49-F238E27FC236}">
                <a16:creationId xmlns:a16="http://schemas.microsoft.com/office/drawing/2014/main" id="{3F46B295-4838-5D40-996E-C3C4E68FF290}"/>
              </a:ext>
            </a:extLst>
          </p:cNvPr>
          <p:cNvSpPr/>
          <p:nvPr/>
        </p:nvSpPr>
        <p:spPr>
          <a:xfrm>
            <a:off x="1732189" y="1763200"/>
            <a:ext cx="918618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800" b="1" dirty="0">
                <a:latin typeface="Cambria" panose="02040503050406030204" pitchFamily="18" charset="0"/>
              </a:rPr>
              <a:t>git </a:t>
            </a:r>
            <a:r>
              <a:rPr lang="tr-TR" sz="2800" b="1" dirty="0" err="1">
                <a:latin typeface="Cambria" panose="02040503050406030204" pitchFamily="18" charset="0"/>
              </a:rPr>
              <a:t>log</a:t>
            </a:r>
            <a:r>
              <a:rPr lang="tr-TR" sz="2800" b="1" dirty="0">
                <a:latin typeface="Cambria" panose="02040503050406030204" pitchFamily="18" charset="0"/>
              </a:rPr>
              <a:t>: </a:t>
            </a:r>
            <a:r>
              <a:rPr lang="tr-TR" sz="2800" dirty="0"/>
              <a:t> </a:t>
            </a:r>
            <a:r>
              <a:rPr lang="tr-TR" sz="2800" dirty="0" err="1"/>
              <a:t>To</a:t>
            </a:r>
            <a:r>
              <a:rPr lang="tr-TR" sz="2800" dirty="0"/>
              <a:t> </a:t>
            </a:r>
            <a:r>
              <a:rPr lang="tr-TR" sz="2800" dirty="0" err="1"/>
              <a:t>see</a:t>
            </a:r>
            <a:r>
              <a:rPr lang="tr-TR" sz="2800" dirty="0"/>
              <a:t> </a:t>
            </a:r>
            <a:r>
              <a:rPr lang="tr-TR" sz="2800" dirty="0" err="1"/>
              <a:t>the</a:t>
            </a:r>
            <a:r>
              <a:rPr lang="tr-TR" sz="2800" dirty="0"/>
              <a:t> </a:t>
            </a:r>
            <a:r>
              <a:rPr lang="tr-TR" sz="2800" dirty="0" err="1"/>
              <a:t>history</a:t>
            </a:r>
            <a:r>
              <a:rPr lang="tr-TR" sz="2800" dirty="0"/>
              <a:t> of </a:t>
            </a:r>
            <a:r>
              <a:rPr lang="tr-TR" sz="2800" dirty="0" err="1"/>
              <a:t>commit</a:t>
            </a:r>
            <a:r>
              <a:rPr lang="tr-TR" sz="2800" dirty="0"/>
              <a:t> </a:t>
            </a:r>
            <a:r>
              <a:rPr lang="tr-TR" sz="2800" dirty="0" err="1"/>
              <a:t>you</a:t>
            </a:r>
            <a:r>
              <a:rPr lang="tr-TR" sz="2800" dirty="0"/>
              <a:t> </a:t>
            </a:r>
            <a:r>
              <a:rPr lang="tr-TR" sz="2800" dirty="0" err="1"/>
              <a:t>made</a:t>
            </a:r>
            <a:r>
              <a:rPr lang="tr-TR" sz="2800" dirty="0"/>
              <a:t> </a:t>
            </a:r>
            <a:r>
              <a:rPr lang="tr-TR" sz="2800" dirty="0" err="1"/>
              <a:t>to</a:t>
            </a:r>
            <a:r>
              <a:rPr lang="tr-TR" sz="2800" dirty="0"/>
              <a:t> </a:t>
            </a:r>
            <a:r>
              <a:rPr lang="tr-TR" sz="2800" dirty="0" err="1"/>
              <a:t>your</a:t>
            </a:r>
            <a:r>
              <a:rPr lang="tr-TR" sz="2800" dirty="0"/>
              <a:t> </a:t>
            </a:r>
            <a:r>
              <a:rPr lang="tr-TR" sz="2800" dirty="0" err="1"/>
              <a:t>files</a:t>
            </a:r>
            <a:r>
              <a:rPr lang="tr-TR" sz="2800" dirty="0"/>
              <a:t>.</a:t>
            </a:r>
            <a:endParaRPr lang="tr-TR" sz="2800" dirty="0">
              <a:latin typeface="Cambria" panose="02040503050406030204" pitchFamily="18" charset="0"/>
            </a:endParaRPr>
          </a:p>
        </p:txBody>
      </p:sp>
      <p:pic>
        <p:nvPicPr>
          <p:cNvPr id="10" name="Resim 9" descr="metin içeren bir resim&#10;&#10;Açıklama otomatik olarak oluşturuldu">
            <a:extLst>
              <a:ext uri="{FF2B5EF4-FFF2-40B4-BE49-F238E27FC236}">
                <a16:creationId xmlns:a16="http://schemas.microsoft.com/office/drawing/2014/main" id="{DF0E816F-943E-3043-9C6F-E2B3FB4F56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9828" y="2612823"/>
            <a:ext cx="9220200" cy="3200400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E93BEC8D-F8A0-5D4B-BDBB-0EC7154547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76337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2023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aşlık 7">
            <a:extLst>
              <a:ext uri="{FF2B5EF4-FFF2-40B4-BE49-F238E27FC236}">
                <a16:creationId xmlns:a16="http://schemas.microsoft.com/office/drawing/2014/main" id="{B2A62F9C-0DB9-D342-81B1-54C7B20C79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569" y="374280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Bonus: git version control via </a:t>
            </a:r>
            <a:r>
              <a:rPr lang="en-US" b="1" dirty="0">
                <a:solidFill>
                  <a:srgbClr val="FF0000"/>
                </a:solidFill>
              </a:rPr>
              <a:t>GitHub</a:t>
            </a:r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D77FB882-D054-1C48-9045-46BFBD869D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2602" y="817981"/>
            <a:ext cx="1349829" cy="1349829"/>
          </a:xfrm>
          <a:prstGeom prst="rect">
            <a:avLst/>
          </a:prstGeom>
        </p:spPr>
      </p:pic>
      <p:pic>
        <p:nvPicPr>
          <p:cNvPr id="10" name="Resim 9">
            <a:extLst>
              <a:ext uri="{FF2B5EF4-FFF2-40B4-BE49-F238E27FC236}">
                <a16:creationId xmlns:a16="http://schemas.microsoft.com/office/drawing/2014/main" id="{32D0A02A-A209-0041-888F-B91D458F3D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76337" cy="1325563"/>
          </a:xfrm>
          <a:prstGeom prst="rect">
            <a:avLst/>
          </a:prstGeom>
        </p:spPr>
      </p:pic>
      <p:pic>
        <p:nvPicPr>
          <p:cNvPr id="12" name="Resim 11">
            <a:extLst>
              <a:ext uri="{FF2B5EF4-FFF2-40B4-BE49-F238E27FC236}">
                <a16:creationId xmlns:a16="http://schemas.microsoft.com/office/drawing/2014/main" id="{1D83F823-B5BA-1540-B68C-CC0F0ABBE6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7510" y="2655655"/>
            <a:ext cx="7164921" cy="4069071"/>
          </a:xfrm>
          <a:prstGeom prst="rect">
            <a:avLst/>
          </a:prstGeom>
        </p:spPr>
      </p:pic>
      <p:sp>
        <p:nvSpPr>
          <p:cNvPr id="2" name="Dikdörtgen 1">
            <a:extLst>
              <a:ext uri="{FF2B5EF4-FFF2-40B4-BE49-F238E27FC236}">
                <a16:creationId xmlns:a16="http://schemas.microsoft.com/office/drawing/2014/main" id="{E3F30535-2B83-5847-9B0E-1556F9C59EDF}"/>
              </a:ext>
            </a:extLst>
          </p:cNvPr>
          <p:cNvSpPr/>
          <p:nvPr/>
        </p:nvSpPr>
        <p:spPr>
          <a:xfrm>
            <a:off x="278296" y="2932213"/>
            <a:ext cx="5155095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800" b="1" dirty="0" err="1">
                <a:solidFill>
                  <a:srgbClr val="202122"/>
                </a:solidFill>
                <a:latin typeface="Arial" panose="020B0604020202020204" pitchFamily="34" charset="0"/>
              </a:rPr>
              <a:t>GitHub</a:t>
            </a:r>
            <a:r>
              <a:rPr lang="tr-TR" sz="2800" b="1" dirty="0">
                <a:solidFill>
                  <a:srgbClr val="202122"/>
                </a:solidFill>
                <a:latin typeface="Arial" panose="020B0604020202020204" pitchFamily="34" charset="0"/>
              </a:rPr>
              <a:t>, </a:t>
            </a:r>
            <a:r>
              <a:rPr lang="tr-TR" sz="2800" dirty="0">
                <a:solidFill>
                  <a:srgbClr val="202122"/>
                </a:solidFill>
                <a:latin typeface="Arial" panose="020B0604020202020204" pitchFamily="34" charset="0"/>
              </a:rPr>
              <a:t>is a </a:t>
            </a:r>
            <a:r>
              <a:rPr lang="tr-TR" sz="2800" dirty="0" err="1">
                <a:solidFill>
                  <a:srgbClr val="202122"/>
                </a:solidFill>
                <a:latin typeface="Arial" panose="020B0604020202020204" pitchFamily="34" charset="0"/>
              </a:rPr>
              <a:t>provider</a:t>
            </a:r>
            <a:r>
              <a:rPr lang="tr-TR" sz="2800" dirty="0">
                <a:solidFill>
                  <a:srgbClr val="202122"/>
                </a:solidFill>
                <a:latin typeface="Arial" panose="020B0604020202020204" pitchFamily="34" charset="0"/>
              </a:rPr>
              <a:t> of internet </a:t>
            </a:r>
            <a:r>
              <a:rPr lang="tr-TR" sz="2800" dirty="0" err="1">
                <a:solidFill>
                  <a:srgbClr val="202122"/>
                </a:solidFill>
                <a:latin typeface="Arial" panose="020B0604020202020204" pitchFamily="34" charset="0"/>
              </a:rPr>
              <a:t>hosting</a:t>
            </a:r>
            <a:r>
              <a:rPr lang="tr-TR" sz="2800" dirty="0">
                <a:solidFill>
                  <a:srgbClr val="202122"/>
                </a:solidFill>
                <a:latin typeface="Arial" panose="020B0604020202020204" pitchFamily="34" charset="0"/>
              </a:rPr>
              <a:t> </a:t>
            </a:r>
            <a:r>
              <a:rPr lang="tr-TR" sz="2800" dirty="0" err="1">
                <a:solidFill>
                  <a:srgbClr val="202122"/>
                </a:solidFill>
                <a:latin typeface="Arial" panose="020B0604020202020204" pitchFamily="34" charset="0"/>
              </a:rPr>
              <a:t>for</a:t>
            </a:r>
            <a:r>
              <a:rPr lang="tr-TR" sz="2800" dirty="0">
                <a:solidFill>
                  <a:srgbClr val="202122"/>
                </a:solidFill>
                <a:latin typeface="Arial" panose="020B0604020202020204" pitchFamily="34" charset="0"/>
              </a:rPr>
              <a:t> </a:t>
            </a:r>
            <a:r>
              <a:rPr lang="tr-TR" sz="2800" dirty="0" err="1">
                <a:solidFill>
                  <a:srgbClr val="202122"/>
                </a:solidFill>
                <a:latin typeface="Arial" panose="020B0604020202020204" pitchFamily="34" charset="0"/>
              </a:rPr>
              <a:t>version</a:t>
            </a:r>
            <a:r>
              <a:rPr lang="tr-TR" sz="2800" dirty="0">
                <a:solidFill>
                  <a:srgbClr val="202122"/>
                </a:solidFill>
                <a:latin typeface="Arial" panose="020B0604020202020204" pitchFamily="34" charset="0"/>
              </a:rPr>
              <a:t> </a:t>
            </a:r>
            <a:r>
              <a:rPr lang="tr-TR" sz="2800" dirty="0" err="1">
                <a:solidFill>
                  <a:srgbClr val="202122"/>
                </a:solidFill>
                <a:latin typeface="Arial" panose="020B0604020202020204" pitchFamily="34" charset="0"/>
              </a:rPr>
              <a:t>control</a:t>
            </a:r>
            <a:r>
              <a:rPr lang="tr-TR" sz="2800" dirty="0">
                <a:solidFill>
                  <a:srgbClr val="202122"/>
                </a:solidFill>
                <a:latin typeface="Arial" panose="020B0604020202020204" pitchFamily="34" charset="0"/>
              </a:rPr>
              <a:t> </a:t>
            </a:r>
            <a:r>
              <a:rPr lang="tr-TR" sz="2800" dirty="0" err="1">
                <a:solidFill>
                  <a:srgbClr val="202122"/>
                </a:solidFill>
                <a:latin typeface="Arial" panose="020B0604020202020204" pitchFamily="34" charset="0"/>
              </a:rPr>
              <a:t>using</a:t>
            </a:r>
            <a:r>
              <a:rPr lang="tr-TR" sz="2800" dirty="0">
                <a:solidFill>
                  <a:srgbClr val="202122"/>
                </a:solidFill>
                <a:latin typeface="Arial" panose="020B0604020202020204" pitchFamily="34" charset="0"/>
              </a:rPr>
              <a:t> Git.</a:t>
            </a:r>
            <a:endParaRPr lang="en-US" sz="2800" dirty="0"/>
          </a:p>
        </p:txBody>
      </p:sp>
      <p:pic>
        <p:nvPicPr>
          <p:cNvPr id="5" name="Resim 4" descr="metin, küçük resim içeren bir resim&#10;&#10;Açıklama otomatik olarak oluşturuldu">
            <a:extLst>
              <a:ext uri="{FF2B5EF4-FFF2-40B4-BE49-F238E27FC236}">
                <a16:creationId xmlns:a16="http://schemas.microsoft.com/office/drawing/2014/main" id="{8A6CCAB6-488C-6946-BF30-B7B5882D8D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3391" y="1848806"/>
            <a:ext cx="4371262" cy="1445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008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aşlık 7">
            <a:extLst>
              <a:ext uri="{FF2B5EF4-FFF2-40B4-BE49-F238E27FC236}">
                <a16:creationId xmlns:a16="http://schemas.microsoft.com/office/drawing/2014/main" id="{B2A62F9C-0DB9-D342-81B1-54C7B20C79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569" y="374280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Bonus: git version control via </a:t>
            </a:r>
            <a:r>
              <a:rPr lang="en-US" b="1" dirty="0">
                <a:solidFill>
                  <a:srgbClr val="FF0000"/>
                </a:solidFill>
              </a:rPr>
              <a:t>GitHub</a:t>
            </a:r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D77FB882-D054-1C48-9045-46BFBD869D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2602" y="817981"/>
            <a:ext cx="1349829" cy="1349829"/>
          </a:xfrm>
          <a:prstGeom prst="rect">
            <a:avLst/>
          </a:prstGeom>
        </p:spPr>
      </p:pic>
      <p:pic>
        <p:nvPicPr>
          <p:cNvPr id="10" name="Resim 9">
            <a:extLst>
              <a:ext uri="{FF2B5EF4-FFF2-40B4-BE49-F238E27FC236}">
                <a16:creationId xmlns:a16="http://schemas.microsoft.com/office/drawing/2014/main" id="{32D0A02A-A209-0041-888F-B91D458F3D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76337" cy="1325563"/>
          </a:xfrm>
          <a:prstGeom prst="rect">
            <a:avLst/>
          </a:prstGeom>
        </p:spPr>
      </p:pic>
      <p:pic>
        <p:nvPicPr>
          <p:cNvPr id="11" name="Resim 10">
            <a:extLst>
              <a:ext uri="{FF2B5EF4-FFF2-40B4-BE49-F238E27FC236}">
                <a16:creationId xmlns:a16="http://schemas.microsoft.com/office/drawing/2014/main" id="{523A23A6-BBCF-C442-9683-ECF1BF3ACF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4383" y="1541156"/>
            <a:ext cx="8720174" cy="5047544"/>
          </a:xfrm>
          <a:prstGeom prst="rect">
            <a:avLst/>
          </a:prstGeom>
        </p:spPr>
      </p:pic>
      <p:sp>
        <p:nvSpPr>
          <p:cNvPr id="4" name="Sol Ok 3">
            <a:extLst>
              <a:ext uri="{FF2B5EF4-FFF2-40B4-BE49-F238E27FC236}">
                <a16:creationId xmlns:a16="http://schemas.microsoft.com/office/drawing/2014/main" id="{87A8A66F-D43E-9441-9E2F-66024ECEB23C}"/>
              </a:ext>
            </a:extLst>
          </p:cNvPr>
          <p:cNvSpPr/>
          <p:nvPr/>
        </p:nvSpPr>
        <p:spPr>
          <a:xfrm rot="2386423">
            <a:off x="9611459" y="1767883"/>
            <a:ext cx="1219200" cy="993913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127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aşlık 7">
            <a:extLst>
              <a:ext uri="{FF2B5EF4-FFF2-40B4-BE49-F238E27FC236}">
                <a16:creationId xmlns:a16="http://schemas.microsoft.com/office/drawing/2014/main" id="{B2A62F9C-0DB9-D342-81B1-54C7B20C79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569" y="374280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Bonus: git version control </a:t>
            </a:r>
            <a:br>
              <a:rPr lang="en-US" b="1" dirty="0"/>
            </a:br>
            <a:r>
              <a:rPr lang="en-US" b="1" dirty="0">
                <a:solidFill>
                  <a:srgbClr val="FF0000"/>
                </a:solidFill>
              </a:rPr>
              <a:t>GitHub Desktop</a:t>
            </a:r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D77FB882-D054-1C48-9045-46BFBD869D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2602" y="817981"/>
            <a:ext cx="1349829" cy="1349829"/>
          </a:xfrm>
          <a:prstGeom prst="rect">
            <a:avLst/>
          </a:prstGeom>
        </p:spPr>
      </p:pic>
      <p:pic>
        <p:nvPicPr>
          <p:cNvPr id="10" name="Resim 9">
            <a:extLst>
              <a:ext uri="{FF2B5EF4-FFF2-40B4-BE49-F238E27FC236}">
                <a16:creationId xmlns:a16="http://schemas.microsoft.com/office/drawing/2014/main" id="{32D0A02A-A209-0041-888F-B91D458F3D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76337" cy="1325563"/>
          </a:xfrm>
          <a:prstGeom prst="rect">
            <a:avLst/>
          </a:prstGeom>
        </p:spPr>
      </p:pic>
      <p:pic>
        <p:nvPicPr>
          <p:cNvPr id="5" name="Resim 4">
            <a:extLst>
              <a:ext uri="{FF2B5EF4-FFF2-40B4-BE49-F238E27FC236}">
                <a16:creationId xmlns:a16="http://schemas.microsoft.com/office/drawing/2014/main" id="{93AC0A75-F791-AE44-9460-C01A8825BA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7217" y="1956721"/>
            <a:ext cx="8017565" cy="4342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905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Resim 6">
            <a:extLst>
              <a:ext uri="{FF2B5EF4-FFF2-40B4-BE49-F238E27FC236}">
                <a16:creationId xmlns:a16="http://schemas.microsoft.com/office/drawing/2014/main" id="{559AF1E9-E8E1-4443-8C24-1B4EAC4E29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82367" cy="2228850"/>
          </a:xfrm>
          <a:prstGeom prst="rect">
            <a:avLst/>
          </a:prstGeom>
        </p:spPr>
      </p:pic>
      <p:pic>
        <p:nvPicPr>
          <p:cNvPr id="3" name="Resim 2">
            <a:extLst>
              <a:ext uri="{FF2B5EF4-FFF2-40B4-BE49-F238E27FC236}">
                <a16:creationId xmlns:a16="http://schemas.microsoft.com/office/drawing/2014/main" id="{3C6DAAEC-A879-9F4F-8FDC-52E369D719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9450" y="452252"/>
            <a:ext cx="5990288" cy="5990288"/>
          </a:xfrm>
          <a:prstGeom prst="rect">
            <a:avLst/>
          </a:prstGeom>
        </p:spPr>
      </p:pic>
      <p:pic>
        <p:nvPicPr>
          <p:cNvPr id="13" name="Resim 12" descr="metin, küçük resim, yemek takımı, tabak çanak içeren bir resim&#10;&#10;Açıklama otomatik olarak oluşturuldu">
            <a:extLst>
              <a:ext uri="{FF2B5EF4-FFF2-40B4-BE49-F238E27FC236}">
                <a16:creationId xmlns:a16="http://schemas.microsoft.com/office/drawing/2014/main" id="{81B18FA8-BDDD-ED49-B15B-EA240C40C5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313" y="5867107"/>
            <a:ext cx="2650164" cy="876593"/>
          </a:xfrm>
          <a:prstGeom prst="rect">
            <a:avLst/>
          </a:prstGeom>
        </p:spPr>
      </p:pic>
      <p:pic>
        <p:nvPicPr>
          <p:cNvPr id="14" name="Resim 13" descr="metin, küçük resim içeren bir resim&#10;&#10;Açıklama otomatik olarak oluşturuldu">
            <a:extLst>
              <a:ext uri="{FF2B5EF4-FFF2-40B4-BE49-F238E27FC236}">
                <a16:creationId xmlns:a16="http://schemas.microsoft.com/office/drawing/2014/main" id="{8AC079DA-7A13-274D-B34D-9A62C33162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80002" y="5965351"/>
            <a:ext cx="2075598" cy="778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9105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Resim 6">
            <a:extLst>
              <a:ext uri="{FF2B5EF4-FFF2-40B4-BE49-F238E27FC236}">
                <a16:creationId xmlns:a16="http://schemas.microsoft.com/office/drawing/2014/main" id="{559AF1E9-E8E1-4443-8C24-1B4EAC4E29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82367" cy="2228850"/>
          </a:xfrm>
          <a:prstGeom prst="rect">
            <a:avLst/>
          </a:prstGeom>
        </p:spPr>
      </p:pic>
      <p:pic>
        <p:nvPicPr>
          <p:cNvPr id="13" name="Resim 12" descr="metin, küçük resim, yemek takımı, tabak çanak içeren bir resim&#10;&#10;Açıklama otomatik olarak oluşturuldu">
            <a:extLst>
              <a:ext uri="{FF2B5EF4-FFF2-40B4-BE49-F238E27FC236}">
                <a16:creationId xmlns:a16="http://schemas.microsoft.com/office/drawing/2014/main" id="{81B18FA8-BDDD-ED49-B15B-EA240C40C5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313" y="5867107"/>
            <a:ext cx="2650164" cy="876593"/>
          </a:xfrm>
          <a:prstGeom prst="rect">
            <a:avLst/>
          </a:prstGeom>
        </p:spPr>
      </p:pic>
      <p:pic>
        <p:nvPicPr>
          <p:cNvPr id="14" name="Resim 13" descr="metin, küçük resim içeren bir resim&#10;&#10;Açıklama otomatik olarak oluşturuldu">
            <a:extLst>
              <a:ext uri="{FF2B5EF4-FFF2-40B4-BE49-F238E27FC236}">
                <a16:creationId xmlns:a16="http://schemas.microsoft.com/office/drawing/2014/main" id="{8AC079DA-7A13-274D-B34D-9A62C33162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0002" y="5965351"/>
            <a:ext cx="2075598" cy="778349"/>
          </a:xfrm>
          <a:prstGeom prst="rect">
            <a:avLst/>
          </a:prstGeom>
        </p:spPr>
      </p:pic>
      <p:pic>
        <p:nvPicPr>
          <p:cNvPr id="15" name="Resim 14">
            <a:extLst>
              <a:ext uri="{FF2B5EF4-FFF2-40B4-BE49-F238E27FC236}">
                <a16:creationId xmlns:a16="http://schemas.microsoft.com/office/drawing/2014/main" id="{1C51F6A2-0E5E-6240-9C42-4D41E7AFB6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87064" y="600074"/>
            <a:ext cx="8985824" cy="5041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6460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620A2D0-13C3-CB4A-84AB-7EA94C623A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tr-TR" b="1" dirty="0" err="1"/>
              <a:t>Directories</a:t>
            </a:r>
            <a:r>
              <a:rPr lang="tr-TR" b="1" dirty="0"/>
              <a:t> </a:t>
            </a:r>
            <a:r>
              <a:rPr lang="tr-TR" b="1" dirty="0" err="1"/>
              <a:t>and</a:t>
            </a:r>
            <a:r>
              <a:rPr lang="tr-TR" b="1" dirty="0"/>
              <a:t> </a:t>
            </a:r>
            <a:r>
              <a:rPr lang="tr-TR" b="1" dirty="0" err="1"/>
              <a:t>Files</a:t>
            </a:r>
            <a:endParaRPr lang="en-US" dirty="0"/>
          </a:p>
        </p:txBody>
      </p:sp>
      <p:sp>
        <p:nvSpPr>
          <p:cNvPr id="6" name="İçerik Yer Tutucusu 5">
            <a:extLst>
              <a:ext uri="{FF2B5EF4-FFF2-40B4-BE49-F238E27FC236}">
                <a16:creationId xmlns:a16="http://schemas.microsoft.com/office/drawing/2014/main" id="{75AF1E94-10ED-0C4B-86EB-FA7DE3E12C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9879" y="1253331"/>
            <a:ext cx="10515600" cy="1164624"/>
          </a:xfrm>
        </p:spPr>
        <p:txBody>
          <a:bodyPr>
            <a:normAutofit/>
          </a:bodyPr>
          <a:lstStyle/>
          <a:p>
            <a:endParaRPr lang="tr-TR" b="1" dirty="0"/>
          </a:p>
          <a:p>
            <a:pPr marL="0" indent="0">
              <a:buNone/>
            </a:pPr>
            <a:r>
              <a:rPr lang="tr-TR" dirty="0" err="1"/>
              <a:t>In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operating</a:t>
            </a:r>
            <a:r>
              <a:rPr lang="tr-TR" dirty="0"/>
              <a:t> </a:t>
            </a:r>
            <a:r>
              <a:rPr lang="tr-TR" dirty="0" err="1"/>
              <a:t>systems</a:t>
            </a:r>
            <a:r>
              <a:rPr lang="tr-TR" dirty="0"/>
              <a:t>, </a:t>
            </a:r>
            <a:r>
              <a:rPr lang="tr-TR" dirty="0" err="1"/>
              <a:t>information</a:t>
            </a:r>
            <a:r>
              <a:rPr lang="tr-TR" dirty="0"/>
              <a:t> is </a:t>
            </a:r>
            <a:r>
              <a:rPr lang="tr-TR" dirty="0" err="1"/>
              <a:t>stored</a:t>
            </a:r>
            <a:r>
              <a:rPr lang="tr-TR" dirty="0"/>
              <a:t> in </a:t>
            </a:r>
            <a:r>
              <a:rPr lang="tr-TR" dirty="0" err="1"/>
              <a:t>files</a:t>
            </a:r>
            <a:r>
              <a:rPr lang="tr-TR" dirty="0"/>
              <a:t>.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245070F8-401A-9A48-BE1B-BD7816659C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668" y="3124110"/>
            <a:ext cx="5491163" cy="3471721"/>
          </a:xfrm>
          <a:prstGeom prst="rect">
            <a:avLst/>
          </a:prstGeom>
        </p:spPr>
      </p:pic>
      <p:pic>
        <p:nvPicPr>
          <p:cNvPr id="13" name="Resim 12">
            <a:extLst>
              <a:ext uri="{FF2B5EF4-FFF2-40B4-BE49-F238E27FC236}">
                <a16:creationId xmlns:a16="http://schemas.microsoft.com/office/drawing/2014/main" id="{690101B1-6463-A44F-B0C6-6DC2A2800C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76337" cy="1325563"/>
          </a:xfrm>
          <a:prstGeom prst="rect">
            <a:avLst/>
          </a:prstGeom>
        </p:spPr>
      </p:pic>
      <p:sp>
        <p:nvSpPr>
          <p:cNvPr id="3" name="Metin kutusu 2">
            <a:extLst>
              <a:ext uri="{FF2B5EF4-FFF2-40B4-BE49-F238E27FC236}">
                <a16:creationId xmlns:a16="http://schemas.microsoft.com/office/drawing/2014/main" id="{D5807904-557B-1D45-AC08-6D42214210E5}"/>
              </a:ext>
            </a:extLst>
          </p:cNvPr>
          <p:cNvSpPr txBox="1"/>
          <p:nvPr/>
        </p:nvSpPr>
        <p:spPr>
          <a:xfrm>
            <a:off x="85489" y="3574378"/>
            <a:ext cx="2381999" cy="55399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500" dirty="0">
                <a:latin typeface="Cooper Black" panose="0208090404030B020404" pitchFamily="18" charset="0"/>
              </a:rPr>
              <a:t>Your file organization </a:t>
            </a:r>
          </a:p>
          <a:p>
            <a:pPr algn="ctr"/>
            <a:r>
              <a:rPr lang="en-US" sz="1500" dirty="0">
                <a:latin typeface="Cooper Black" panose="0208090404030B020404" pitchFamily="18" charset="0"/>
              </a:rPr>
              <a:t>might be different</a:t>
            </a:r>
          </a:p>
        </p:txBody>
      </p:sp>
      <p:cxnSp>
        <p:nvCxnSpPr>
          <p:cNvPr id="9" name="Eğri Bağlayıcı 8">
            <a:extLst>
              <a:ext uri="{FF2B5EF4-FFF2-40B4-BE49-F238E27FC236}">
                <a16:creationId xmlns:a16="http://schemas.microsoft.com/office/drawing/2014/main" id="{E215C164-A82A-EB45-A4E8-9CB24ECBCE86}"/>
              </a:ext>
            </a:extLst>
          </p:cNvPr>
          <p:cNvCxnSpPr>
            <a:cxnSpLocks/>
            <a:stCxn id="3" idx="3"/>
          </p:cNvCxnSpPr>
          <p:nvPr/>
        </p:nvCxnSpPr>
        <p:spPr>
          <a:xfrm>
            <a:off x="2467488" y="3851377"/>
            <a:ext cx="562211" cy="499524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4" name="İçerik Yer Tutucusu 5">
            <a:extLst>
              <a:ext uri="{FF2B5EF4-FFF2-40B4-BE49-F238E27FC236}">
                <a16:creationId xmlns:a16="http://schemas.microsoft.com/office/drawing/2014/main" id="{E9DDC425-4AB3-4845-8F68-33D8913A56DE}"/>
              </a:ext>
            </a:extLst>
          </p:cNvPr>
          <p:cNvSpPr txBox="1">
            <a:spLocks/>
          </p:cNvSpPr>
          <p:nvPr/>
        </p:nvSpPr>
        <p:spPr>
          <a:xfrm>
            <a:off x="6962775" y="2963752"/>
            <a:ext cx="4442704" cy="1164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tr-TR" dirty="0"/>
          </a:p>
        </p:txBody>
      </p:sp>
      <p:sp>
        <p:nvSpPr>
          <p:cNvPr id="5" name="Metin kutusu 4">
            <a:extLst>
              <a:ext uri="{FF2B5EF4-FFF2-40B4-BE49-F238E27FC236}">
                <a16:creationId xmlns:a16="http://schemas.microsoft.com/office/drawing/2014/main" id="{28B22C17-F379-4D4A-A9AD-96F22CDE5146}"/>
              </a:ext>
            </a:extLst>
          </p:cNvPr>
          <p:cNvSpPr txBox="1"/>
          <p:nvPr/>
        </p:nvSpPr>
        <p:spPr>
          <a:xfrm>
            <a:off x="5072064" y="3051158"/>
            <a:ext cx="66158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Open your terminal or an online cloud shell!</a:t>
            </a:r>
          </a:p>
        </p:txBody>
      </p:sp>
      <p:pic>
        <p:nvPicPr>
          <p:cNvPr id="15" name="Resim 14">
            <a:extLst>
              <a:ext uri="{FF2B5EF4-FFF2-40B4-BE49-F238E27FC236}">
                <a16:creationId xmlns:a16="http://schemas.microsoft.com/office/drawing/2014/main" id="{A1107673-C426-6649-B5F3-E7FA96458B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78833" y="3769493"/>
            <a:ext cx="2385499" cy="1254311"/>
          </a:xfrm>
          <a:prstGeom prst="rect">
            <a:avLst/>
          </a:prstGeom>
        </p:spPr>
      </p:pic>
      <p:pic>
        <p:nvPicPr>
          <p:cNvPr id="19" name="Resim 18" descr="metin, kol saati içeren bir resim&#10;&#10;Açıklama otomatik olarak oluşturuldu">
            <a:extLst>
              <a:ext uri="{FF2B5EF4-FFF2-40B4-BE49-F238E27FC236}">
                <a16:creationId xmlns:a16="http://schemas.microsoft.com/office/drawing/2014/main" id="{479CD908-3D95-A14D-A649-ED6C6B6891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18007" y="4558739"/>
            <a:ext cx="2689535" cy="1045930"/>
          </a:xfrm>
          <a:prstGeom prst="rect">
            <a:avLst/>
          </a:prstGeom>
        </p:spPr>
      </p:pic>
      <p:pic>
        <p:nvPicPr>
          <p:cNvPr id="22" name="Resim 21">
            <a:extLst>
              <a:ext uri="{FF2B5EF4-FFF2-40B4-BE49-F238E27FC236}">
                <a16:creationId xmlns:a16="http://schemas.microsoft.com/office/drawing/2014/main" id="{DC91340B-DE5F-2F4D-9182-CA174F5DC6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73171" y="3445767"/>
            <a:ext cx="1130323" cy="1130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358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620A2D0-13C3-CB4A-84AB-7EA94C623A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tr-TR" b="1" dirty="0" err="1"/>
              <a:t>Directories</a:t>
            </a:r>
            <a:r>
              <a:rPr lang="tr-TR" b="1" dirty="0"/>
              <a:t> </a:t>
            </a:r>
            <a:r>
              <a:rPr lang="tr-TR" b="1" dirty="0" err="1"/>
              <a:t>and</a:t>
            </a:r>
            <a:r>
              <a:rPr lang="tr-TR" b="1" dirty="0"/>
              <a:t> </a:t>
            </a:r>
            <a:r>
              <a:rPr lang="tr-TR" b="1" dirty="0" err="1"/>
              <a:t>Files</a:t>
            </a:r>
            <a:endParaRPr lang="en-US" dirty="0"/>
          </a:p>
        </p:txBody>
      </p:sp>
      <p:sp>
        <p:nvSpPr>
          <p:cNvPr id="6" name="İçerik Yer Tutucusu 5">
            <a:extLst>
              <a:ext uri="{FF2B5EF4-FFF2-40B4-BE49-F238E27FC236}">
                <a16:creationId xmlns:a16="http://schemas.microsoft.com/office/drawing/2014/main" id="{75AF1E94-10ED-0C4B-86EB-FA7DE3E12C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9879" y="1253331"/>
            <a:ext cx="10515600" cy="4351338"/>
          </a:xfrm>
        </p:spPr>
        <p:txBody>
          <a:bodyPr>
            <a:normAutofit/>
          </a:bodyPr>
          <a:lstStyle/>
          <a:p>
            <a:endParaRPr lang="tr-TR" b="1" dirty="0"/>
          </a:p>
          <a:p>
            <a:pPr marL="0" indent="0">
              <a:buNone/>
            </a:pPr>
            <a:r>
              <a:rPr lang="tr-TR" dirty="0" err="1"/>
              <a:t>In</a:t>
            </a:r>
            <a:r>
              <a:rPr lang="tr-TR" dirty="0"/>
              <a:t> Linux, as </a:t>
            </a:r>
            <a:r>
              <a:rPr lang="tr-TR" dirty="0" err="1"/>
              <a:t>with</a:t>
            </a:r>
            <a:r>
              <a:rPr lang="tr-TR" dirty="0"/>
              <a:t> </a:t>
            </a:r>
            <a:r>
              <a:rPr lang="tr-TR" dirty="0" err="1"/>
              <a:t>other</a:t>
            </a:r>
            <a:r>
              <a:rPr lang="tr-TR" dirty="0"/>
              <a:t> </a:t>
            </a:r>
            <a:r>
              <a:rPr lang="tr-TR" dirty="0" err="1"/>
              <a:t>operating</a:t>
            </a:r>
            <a:r>
              <a:rPr lang="tr-TR" dirty="0"/>
              <a:t> </a:t>
            </a:r>
            <a:r>
              <a:rPr lang="tr-TR" dirty="0" err="1"/>
              <a:t>systems</a:t>
            </a:r>
            <a:r>
              <a:rPr lang="tr-TR" dirty="0"/>
              <a:t>, </a:t>
            </a:r>
            <a:r>
              <a:rPr lang="tr-TR" dirty="0" err="1"/>
              <a:t>information</a:t>
            </a:r>
            <a:r>
              <a:rPr lang="tr-TR" dirty="0"/>
              <a:t> is </a:t>
            </a:r>
            <a:r>
              <a:rPr lang="tr-TR" dirty="0" err="1"/>
              <a:t>stored</a:t>
            </a:r>
            <a:r>
              <a:rPr lang="tr-TR" dirty="0"/>
              <a:t> in </a:t>
            </a:r>
            <a:r>
              <a:rPr lang="tr-TR" dirty="0" err="1"/>
              <a:t>files</a:t>
            </a:r>
            <a:r>
              <a:rPr lang="tr-TR" dirty="0"/>
              <a:t>.</a:t>
            </a:r>
          </a:p>
          <a:p>
            <a:pPr marL="0" indent="0">
              <a:buNone/>
            </a:pPr>
            <a:br>
              <a:rPr lang="tr-TR" dirty="0"/>
            </a:br>
            <a:endParaRPr lang="en-US" dirty="0"/>
          </a:p>
        </p:txBody>
      </p:sp>
      <p:sp>
        <p:nvSpPr>
          <p:cNvPr id="7" name="Metin kutusu 6">
            <a:extLst>
              <a:ext uri="{FF2B5EF4-FFF2-40B4-BE49-F238E27FC236}">
                <a16:creationId xmlns:a16="http://schemas.microsoft.com/office/drawing/2014/main" id="{8C3995CB-C4A0-1B44-A041-B36F15A05C82}"/>
              </a:ext>
            </a:extLst>
          </p:cNvPr>
          <p:cNvSpPr txBox="1"/>
          <p:nvPr/>
        </p:nvSpPr>
        <p:spPr>
          <a:xfrm>
            <a:off x="1755918" y="2499642"/>
            <a:ext cx="840045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500" dirty="0" err="1"/>
              <a:t>The</a:t>
            </a:r>
            <a:r>
              <a:rPr lang="tr-TR" sz="1500" dirty="0"/>
              <a:t> </a:t>
            </a:r>
            <a:r>
              <a:rPr lang="tr-TR" sz="1500" dirty="0" err="1"/>
              <a:t>pwd</a:t>
            </a:r>
            <a:r>
              <a:rPr lang="tr-TR" sz="1500" dirty="0"/>
              <a:t> </a:t>
            </a:r>
            <a:r>
              <a:rPr lang="tr-TR" sz="1500" dirty="0" err="1"/>
              <a:t>command</a:t>
            </a:r>
            <a:r>
              <a:rPr lang="tr-TR" sz="1500" dirty="0"/>
              <a:t> </a:t>
            </a:r>
            <a:r>
              <a:rPr lang="tr-TR" sz="1500" dirty="0" err="1"/>
              <a:t>displays</a:t>
            </a:r>
            <a:r>
              <a:rPr lang="tr-TR" sz="1500" dirty="0"/>
              <a:t> (“</a:t>
            </a:r>
            <a:r>
              <a:rPr lang="tr-TR" sz="1500" dirty="0" err="1"/>
              <a:t>prints</a:t>
            </a:r>
            <a:r>
              <a:rPr lang="tr-TR" sz="1500" dirty="0"/>
              <a:t>” </a:t>
            </a:r>
            <a:r>
              <a:rPr lang="tr-TR" sz="1500" dirty="0" err="1"/>
              <a:t>to</a:t>
            </a:r>
            <a:r>
              <a:rPr lang="tr-TR" sz="1500" dirty="0"/>
              <a:t> </a:t>
            </a:r>
            <a:r>
              <a:rPr lang="tr-TR" sz="1500" dirty="0" err="1"/>
              <a:t>the</a:t>
            </a:r>
            <a:r>
              <a:rPr lang="tr-TR" sz="1500" dirty="0"/>
              <a:t> </a:t>
            </a:r>
            <a:r>
              <a:rPr lang="tr-TR" sz="1500" dirty="0" err="1"/>
              <a:t>screen</a:t>
            </a:r>
            <a:r>
              <a:rPr lang="tr-TR" sz="1500" dirty="0"/>
              <a:t>) </a:t>
            </a:r>
            <a:r>
              <a:rPr lang="tr-TR" sz="1500" dirty="0" err="1"/>
              <a:t>the</a:t>
            </a:r>
            <a:r>
              <a:rPr lang="tr-TR" sz="1500" dirty="0"/>
              <a:t> </a:t>
            </a:r>
            <a:r>
              <a:rPr lang="tr-TR" sz="1500" dirty="0" err="1"/>
              <a:t>current</a:t>
            </a:r>
            <a:r>
              <a:rPr lang="tr-TR" sz="1500" dirty="0"/>
              <a:t> </a:t>
            </a:r>
            <a:r>
              <a:rPr lang="tr-TR" sz="1500" dirty="0" err="1"/>
              <a:t>working</a:t>
            </a:r>
            <a:r>
              <a:rPr lang="tr-TR" sz="1500" dirty="0"/>
              <a:t> </a:t>
            </a:r>
            <a:r>
              <a:rPr lang="tr-TR" sz="1500" dirty="0" err="1"/>
              <a:t>directory</a:t>
            </a:r>
            <a:r>
              <a:rPr lang="tr-TR" sz="1500" dirty="0"/>
              <a:t>. </a:t>
            </a:r>
          </a:p>
          <a:p>
            <a:endParaRPr lang="en-US" sz="1500" b="1" dirty="0"/>
          </a:p>
        </p:txBody>
      </p:sp>
      <p:pic>
        <p:nvPicPr>
          <p:cNvPr id="16" name="Resim 15">
            <a:extLst>
              <a:ext uri="{FF2B5EF4-FFF2-40B4-BE49-F238E27FC236}">
                <a16:creationId xmlns:a16="http://schemas.microsoft.com/office/drawing/2014/main" id="{E57DFD67-F5FD-E84C-97EC-4A604EA827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2737" y="3432062"/>
            <a:ext cx="7025364" cy="662635"/>
          </a:xfrm>
          <a:prstGeom prst="rect">
            <a:avLst/>
          </a:prstGeom>
        </p:spPr>
      </p:pic>
      <p:sp>
        <p:nvSpPr>
          <p:cNvPr id="10" name="Dikdörtgen 9">
            <a:extLst>
              <a:ext uri="{FF2B5EF4-FFF2-40B4-BE49-F238E27FC236}">
                <a16:creationId xmlns:a16="http://schemas.microsoft.com/office/drawing/2014/main" id="{FC0F098C-D038-A341-9FC1-F50AA1B0E989}"/>
              </a:ext>
            </a:extLst>
          </p:cNvPr>
          <p:cNvSpPr/>
          <p:nvPr/>
        </p:nvSpPr>
        <p:spPr>
          <a:xfrm>
            <a:off x="1007874" y="2449286"/>
            <a:ext cx="924863" cy="4817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/>
              <a:t>pwd</a:t>
            </a:r>
            <a:r>
              <a:rPr lang="en-US" b="1" dirty="0"/>
              <a:t>: </a:t>
            </a:r>
            <a:endParaRPr lang="en-US" dirty="0"/>
          </a:p>
        </p:txBody>
      </p:sp>
      <p:sp>
        <p:nvSpPr>
          <p:cNvPr id="18" name="Dikdörtgen 17">
            <a:extLst>
              <a:ext uri="{FF2B5EF4-FFF2-40B4-BE49-F238E27FC236}">
                <a16:creationId xmlns:a16="http://schemas.microsoft.com/office/drawing/2014/main" id="{D72BF9D5-75E7-1845-873A-0F78BE534D4F}"/>
              </a:ext>
            </a:extLst>
          </p:cNvPr>
          <p:cNvSpPr/>
          <p:nvPr/>
        </p:nvSpPr>
        <p:spPr>
          <a:xfrm>
            <a:off x="1001486" y="4598977"/>
            <a:ext cx="1321231" cy="4817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/>
              <a:t>whoami</a:t>
            </a:r>
            <a:r>
              <a:rPr lang="en-US" b="1" dirty="0"/>
              <a:t>:</a:t>
            </a:r>
            <a:endParaRPr lang="en-US" dirty="0"/>
          </a:p>
        </p:txBody>
      </p:sp>
      <p:sp>
        <p:nvSpPr>
          <p:cNvPr id="12" name="Dikdörtgen 11">
            <a:extLst>
              <a:ext uri="{FF2B5EF4-FFF2-40B4-BE49-F238E27FC236}">
                <a16:creationId xmlns:a16="http://schemas.microsoft.com/office/drawing/2014/main" id="{2717E3F7-B0F4-C348-86F8-6E8E92DBC17C}"/>
              </a:ext>
            </a:extLst>
          </p:cNvPr>
          <p:cNvSpPr/>
          <p:nvPr/>
        </p:nvSpPr>
        <p:spPr>
          <a:xfrm>
            <a:off x="2240037" y="4631284"/>
            <a:ext cx="3395184" cy="4215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1500" dirty="0">
                <a:latin typeface="Calibri" panose="020F0502020204030204" pitchFamily="34" charset="0"/>
              </a:rPr>
              <a:t>Displays </a:t>
            </a:r>
            <a:r>
              <a:rPr lang="tr-TR" sz="1500" dirty="0" err="1">
                <a:latin typeface="Calibri" panose="020F0502020204030204" pitchFamily="34" charset="0"/>
              </a:rPr>
              <a:t>your</a:t>
            </a:r>
            <a:r>
              <a:rPr lang="tr-TR" sz="1500" dirty="0">
                <a:latin typeface="Calibri" panose="020F0502020204030204" pitchFamily="34" charset="0"/>
              </a:rPr>
              <a:t> </a:t>
            </a:r>
            <a:r>
              <a:rPr lang="tr-TR" sz="1500" dirty="0" err="1">
                <a:latin typeface="Calibri" panose="020F0502020204030204" pitchFamily="34" charset="0"/>
              </a:rPr>
              <a:t>logged</a:t>
            </a:r>
            <a:r>
              <a:rPr lang="tr-TR" sz="1500" dirty="0">
                <a:latin typeface="Calibri" panose="020F0502020204030204" pitchFamily="34" charset="0"/>
              </a:rPr>
              <a:t> in </a:t>
            </a:r>
            <a:r>
              <a:rPr lang="tr-TR" sz="1500" dirty="0" err="1">
                <a:latin typeface="Calibri" panose="020F0502020204030204" pitchFamily="34" charset="0"/>
              </a:rPr>
              <a:t>user</a:t>
            </a:r>
            <a:r>
              <a:rPr lang="tr-TR" sz="1500" dirty="0">
                <a:latin typeface="Calibri" panose="020F0502020204030204" pitchFamily="34" charset="0"/>
              </a:rPr>
              <a:t> </a:t>
            </a:r>
            <a:r>
              <a:rPr lang="tr-TR" sz="1500" dirty="0" err="1">
                <a:latin typeface="Calibri" panose="020F0502020204030204" pitchFamily="34" charset="0"/>
              </a:rPr>
              <a:t>id</a:t>
            </a:r>
            <a:r>
              <a:rPr lang="tr-TR" sz="1500" dirty="0">
                <a:latin typeface="Calibri" panose="020F0502020204030204" pitchFamily="34" charset="0"/>
              </a:rPr>
              <a:t>. </a:t>
            </a:r>
          </a:p>
        </p:txBody>
      </p:sp>
      <p:pic>
        <p:nvPicPr>
          <p:cNvPr id="20" name="Resim 19">
            <a:extLst>
              <a:ext uri="{FF2B5EF4-FFF2-40B4-BE49-F238E27FC236}">
                <a16:creationId xmlns:a16="http://schemas.microsoft.com/office/drawing/2014/main" id="{F403A8C7-1E3E-3648-AF76-A1FD2ACB8A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2737" y="5394552"/>
            <a:ext cx="7080634" cy="712333"/>
          </a:xfrm>
          <a:prstGeom prst="rect">
            <a:avLst/>
          </a:prstGeom>
        </p:spPr>
      </p:pic>
      <p:pic>
        <p:nvPicPr>
          <p:cNvPr id="13" name="Resim 12">
            <a:extLst>
              <a:ext uri="{FF2B5EF4-FFF2-40B4-BE49-F238E27FC236}">
                <a16:creationId xmlns:a16="http://schemas.microsoft.com/office/drawing/2014/main" id="{690101B1-6463-A44F-B0C6-6DC2A2800C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76337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268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İçerik Yer Tutucusu 5">
            <a:extLst>
              <a:ext uri="{FF2B5EF4-FFF2-40B4-BE49-F238E27FC236}">
                <a16:creationId xmlns:a16="http://schemas.microsoft.com/office/drawing/2014/main" id="{75AF1E94-10ED-0C4B-86EB-FA7DE3E12C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53671"/>
            <a:ext cx="10515600" cy="6881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tr-TR" b="1" dirty="0" err="1"/>
              <a:t>ls</a:t>
            </a:r>
            <a:r>
              <a:rPr lang="tr-TR" b="1" dirty="0"/>
              <a:t>: </a:t>
            </a:r>
            <a:r>
              <a:rPr lang="tr-TR" dirty="0"/>
              <a:t>Directory </a:t>
            </a:r>
            <a:r>
              <a:rPr lang="tr-TR" dirty="0" err="1"/>
              <a:t>listing</a:t>
            </a:r>
            <a:r>
              <a:rPr lang="tr-TR" dirty="0"/>
              <a:t>. </a:t>
            </a:r>
          </a:p>
          <a:p>
            <a:pPr marL="0" indent="0">
              <a:buNone/>
            </a:pPr>
            <a:endParaRPr lang="en-US" b="1" dirty="0"/>
          </a:p>
        </p:txBody>
      </p:sp>
      <p:sp>
        <p:nvSpPr>
          <p:cNvPr id="8" name="Başlık 7">
            <a:extLst>
              <a:ext uri="{FF2B5EF4-FFF2-40B4-BE49-F238E27FC236}">
                <a16:creationId xmlns:a16="http://schemas.microsoft.com/office/drawing/2014/main" id="{B2A62F9C-0DB9-D342-81B1-54C7B20C79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Listing directories and files</a:t>
            </a:r>
          </a:p>
        </p:txBody>
      </p:sp>
      <p:pic>
        <p:nvPicPr>
          <p:cNvPr id="10" name="Resim 9">
            <a:extLst>
              <a:ext uri="{FF2B5EF4-FFF2-40B4-BE49-F238E27FC236}">
                <a16:creationId xmlns:a16="http://schemas.microsoft.com/office/drawing/2014/main" id="{D7E21AAB-0EEC-7E42-A4D9-0E6AA9AEC1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76337" cy="1325563"/>
          </a:xfrm>
          <a:prstGeom prst="rect">
            <a:avLst/>
          </a:prstGeom>
        </p:spPr>
      </p:pic>
      <p:sp>
        <p:nvSpPr>
          <p:cNvPr id="2" name="Metin kutusu 1">
            <a:extLst>
              <a:ext uri="{FF2B5EF4-FFF2-40B4-BE49-F238E27FC236}">
                <a16:creationId xmlns:a16="http://schemas.microsoft.com/office/drawing/2014/main" id="{22C7A31D-BAB8-794F-BFD7-19C42C09D205}"/>
              </a:ext>
            </a:extLst>
          </p:cNvPr>
          <p:cNvSpPr txBox="1"/>
          <p:nvPr/>
        </p:nvSpPr>
        <p:spPr>
          <a:xfrm>
            <a:off x="798911" y="2616295"/>
            <a:ext cx="28395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ls –l: </a:t>
            </a:r>
            <a:r>
              <a:rPr lang="en-US" sz="2800" dirty="0"/>
              <a:t>long version </a:t>
            </a:r>
          </a:p>
        </p:txBody>
      </p:sp>
      <p:pic>
        <p:nvPicPr>
          <p:cNvPr id="11" name="Resim 10" descr="metin, skorbord içeren bir resim&#10;&#10;Açıklama otomatik olarak oluşturuldu">
            <a:extLst>
              <a:ext uri="{FF2B5EF4-FFF2-40B4-BE49-F238E27FC236}">
                <a16:creationId xmlns:a16="http://schemas.microsoft.com/office/drawing/2014/main" id="{C4FF15CE-CDBD-5A4F-B4F6-1D236FC36F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096" y="3199102"/>
            <a:ext cx="10363200" cy="184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6629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aşlık 7">
            <a:extLst>
              <a:ext uri="{FF2B5EF4-FFF2-40B4-BE49-F238E27FC236}">
                <a16:creationId xmlns:a16="http://schemas.microsoft.com/office/drawing/2014/main" id="{B2A62F9C-0DB9-D342-81B1-54C7B20C79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Changing the current directory</a:t>
            </a:r>
          </a:p>
        </p:txBody>
      </p:sp>
      <p:pic>
        <p:nvPicPr>
          <p:cNvPr id="10" name="Resim 9">
            <a:extLst>
              <a:ext uri="{FF2B5EF4-FFF2-40B4-BE49-F238E27FC236}">
                <a16:creationId xmlns:a16="http://schemas.microsoft.com/office/drawing/2014/main" id="{D7E21AAB-0EEC-7E42-A4D9-0E6AA9AEC1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76337" cy="1325563"/>
          </a:xfrm>
          <a:prstGeom prst="rect">
            <a:avLst/>
          </a:prstGeom>
        </p:spPr>
      </p:pic>
      <p:sp>
        <p:nvSpPr>
          <p:cNvPr id="2" name="Metin kutusu 1">
            <a:extLst>
              <a:ext uri="{FF2B5EF4-FFF2-40B4-BE49-F238E27FC236}">
                <a16:creationId xmlns:a16="http://schemas.microsoft.com/office/drawing/2014/main" id="{22C7A31D-BAB8-794F-BFD7-19C42C09D205}"/>
              </a:ext>
            </a:extLst>
          </p:cNvPr>
          <p:cNvSpPr txBox="1"/>
          <p:nvPr/>
        </p:nvSpPr>
        <p:spPr>
          <a:xfrm>
            <a:off x="838200" y="1556550"/>
            <a:ext cx="28395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ls –l: </a:t>
            </a:r>
            <a:r>
              <a:rPr lang="en-US" sz="2800" dirty="0"/>
              <a:t>long version </a:t>
            </a:r>
          </a:p>
        </p:txBody>
      </p:sp>
      <p:pic>
        <p:nvPicPr>
          <p:cNvPr id="11" name="Resim 10" descr="metin, skorbord içeren bir resim&#10;&#10;Açıklama otomatik olarak oluşturuldu">
            <a:extLst>
              <a:ext uri="{FF2B5EF4-FFF2-40B4-BE49-F238E27FC236}">
                <a16:creationId xmlns:a16="http://schemas.microsoft.com/office/drawing/2014/main" id="{C4FF15CE-CDBD-5A4F-B4F6-1D236FC36F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088" y="2079770"/>
            <a:ext cx="10363200" cy="1841500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250C0CF0-DD99-264A-A373-A18CEFF63B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297" y="3973445"/>
            <a:ext cx="4545220" cy="2656009"/>
          </a:xfrm>
          <a:prstGeom prst="rect">
            <a:avLst/>
          </a:prstGeom>
        </p:spPr>
      </p:pic>
      <p:pic>
        <p:nvPicPr>
          <p:cNvPr id="12" name="Resim 11" descr="metin içeren bir resim&#10;&#10;Açıklama otomatik olarak oluşturuldu">
            <a:extLst>
              <a:ext uri="{FF2B5EF4-FFF2-40B4-BE49-F238E27FC236}">
                <a16:creationId xmlns:a16="http://schemas.microsoft.com/office/drawing/2014/main" id="{1B1317B2-1B53-6C49-8186-F1AC0B207B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3000" y="4116677"/>
            <a:ext cx="7239000" cy="1117600"/>
          </a:xfrm>
          <a:prstGeom prst="rect">
            <a:avLst/>
          </a:prstGeom>
        </p:spPr>
      </p:pic>
      <p:sp>
        <p:nvSpPr>
          <p:cNvPr id="13" name="Metin kutusu 12">
            <a:extLst>
              <a:ext uri="{FF2B5EF4-FFF2-40B4-BE49-F238E27FC236}">
                <a16:creationId xmlns:a16="http://schemas.microsoft.com/office/drawing/2014/main" id="{D564A99B-14B8-FF43-A58B-B136035747BD}"/>
              </a:ext>
            </a:extLst>
          </p:cNvPr>
          <p:cNvSpPr txBox="1"/>
          <p:nvPr/>
        </p:nvSpPr>
        <p:spPr>
          <a:xfrm>
            <a:off x="4953000" y="5403975"/>
            <a:ext cx="7132983" cy="907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/>
              <a:t>chmod</a:t>
            </a:r>
            <a:r>
              <a:rPr lang="en-US" sz="2800" b="1" dirty="0"/>
              <a:t>: </a:t>
            </a:r>
            <a:r>
              <a:rPr lang="en-US" sz="2500" dirty="0"/>
              <a:t>used to change the access permissions of files and directories, known as modes. </a:t>
            </a:r>
          </a:p>
        </p:txBody>
      </p:sp>
      <p:sp>
        <p:nvSpPr>
          <p:cNvPr id="16" name="Metin kutusu 15">
            <a:extLst>
              <a:ext uri="{FF2B5EF4-FFF2-40B4-BE49-F238E27FC236}">
                <a16:creationId xmlns:a16="http://schemas.microsoft.com/office/drawing/2014/main" id="{A9015D44-F70E-8B43-9474-473521B0C1C3}"/>
              </a:ext>
            </a:extLst>
          </p:cNvPr>
          <p:cNvSpPr txBox="1"/>
          <p:nvPr/>
        </p:nvSpPr>
        <p:spPr>
          <a:xfrm>
            <a:off x="5006008" y="6311916"/>
            <a:ext cx="71329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/>
              <a:t>chmod</a:t>
            </a:r>
            <a:r>
              <a:rPr lang="en-US" sz="2800" b="1" dirty="0"/>
              <a:t> </a:t>
            </a:r>
            <a:r>
              <a:rPr lang="en-US" sz="2800" b="1" dirty="0" err="1"/>
              <a:t>o+w</a:t>
            </a:r>
            <a:r>
              <a:rPr lang="en-US" sz="2800" b="1" dirty="0"/>
              <a:t> </a:t>
            </a:r>
            <a:r>
              <a:rPr lang="en-US" sz="2800" b="1" dirty="0" err="1"/>
              <a:t>GlobalProtectLogs.tgz</a:t>
            </a:r>
            <a:r>
              <a:rPr lang="en-US" sz="2800" b="1" dirty="0"/>
              <a:t> 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2637622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aşlık 7">
            <a:extLst>
              <a:ext uri="{FF2B5EF4-FFF2-40B4-BE49-F238E27FC236}">
                <a16:creationId xmlns:a16="http://schemas.microsoft.com/office/drawing/2014/main" id="{B2A62F9C-0DB9-D342-81B1-54C7B20C79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Changing the current directory</a:t>
            </a:r>
          </a:p>
        </p:txBody>
      </p:sp>
      <p:sp>
        <p:nvSpPr>
          <p:cNvPr id="19" name="Dikdörtgen 18">
            <a:extLst>
              <a:ext uri="{FF2B5EF4-FFF2-40B4-BE49-F238E27FC236}">
                <a16:creationId xmlns:a16="http://schemas.microsoft.com/office/drawing/2014/main" id="{31695D13-2D00-C74B-9686-90429E3F18D1}"/>
              </a:ext>
            </a:extLst>
          </p:cNvPr>
          <p:cNvSpPr/>
          <p:nvPr/>
        </p:nvSpPr>
        <p:spPr>
          <a:xfrm>
            <a:off x="738168" y="1690688"/>
            <a:ext cx="5705729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2800" b="1" dirty="0"/>
              <a:t>cd: </a:t>
            </a:r>
            <a:r>
              <a:rPr lang="tr-TR" sz="2800" dirty="0" err="1"/>
              <a:t>Change</a:t>
            </a:r>
            <a:r>
              <a:rPr lang="tr-TR" sz="2800" dirty="0"/>
              <a:t> </a:t>
            </a:r>
            <a:r>
              <a:rPr lang="tr-TR" sz="2800" dirty="0" err="1"/>
              <a:t>current</a:t>
            </a:r>
            <a:r>
              <a:rPr lang="tr-TR" sz="2800" dirty="0"/>
              <a:t> </a:t>
            </a:r>
            <a:r>
              <a:rPr lang="tr-TR" sz="2800" dirty="0" err="1"/>
              <a:t>working</a:t>
            </a:r>
            <a:r>
              <a:rPr lang="tr-TR" sz="2800" dirty="0"/>
              <a:t> </a:t>
            </a:r>
            <a:r>
              <a:rPr lang="tr-TR" sz="2800" dirty="0" err="1"/>
              <a:t>directory</a:t>
            </a:r>
            <a:r>
              <a:rPr lang="tr-TR" sz="2800" dirty="0"/>
              <a:t>. </a:t>
            </a:r>
          </a:p>
          <a:p>
            <a:endParaRPr lang="tr-TR" sz="2800" dirty="0"/>
          </a:p>
        </p:txBody>
      </p:sp>
      <p:sp>
        <p:nvSpPr>
          <p:cNvPr id="20" name="Dikdörtgen 19">
            <a:extLst>
              <a:ext uri="{FF2B5EF4-FFF2-40B4-BE49-F238E27FC236}">
                <a16:creationId xmlns:a16="http://schemas.microsoft.com/office/drawing/2014/main" id="{88FFE456-5E5F-E543-9B4F-143043B7E7BF}"/>
              </a:ext>
            </a:extLst>
          </p:cNvPr>
          <p:cNvSpPr/>
          <p:nvPr/>
        </p:nvSpPr>
        <p:spPr>
          <a:xfrm>
            <a:off x="738168" y="4864262"/>
            <a:ext cx="425142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2800" b="1" dirty="0"/>
              <a:t>cd : </a:t>
            </a:r>
            <a:r>
              <a:rPr lang="tr-TR" sz="2800" dirty="0" err="1"/>
              <a:t>Back</a:t>
            </a:r>
            <a:r>
              <a:rPr lang="tr-TR" sz="2800" dirty="0"/>
              <a:t> </a:t>
            </a:r>
            <a:r>
              <a:rPr lang="tr-TR" sz="2800" dirty="0" err="1"/>
              <a:t>to</a:t>
            </a:r>
            <a:r>
              <a:rPr lang="tr-TR" sz="2800" dirty="0"/>
              <a:t> </a:t>
            </a:r>
            <a:r>
              <a:rPr lang="tr-TR" sz="2800" dirty="0" err="1"/>
              <a:t>home</a:t>
            </a:r>
            <a:r>
              <a:rPr lang="tr-TR" sz="2800" dirty="0"/>
              <a:t> </a:t>
            </a:r>
            <a:r>
              <a:rPr lang="tr-TR" sz="2800" dirty="0" err="1"/>
              <a:t>directory</a:t>
            </a:r>
            <a:r>
              <a:rPr lang="tr-TR" sz="2800" dirty="0"/>
              <a:t>.</a:t>
            </a:r>
            <a:endParaRPr lang="en-US" sz="2800" dirty="0"/>
          </a:p>
        </p:txBody>
      </p:sp>
      <p:pic>
        <p:nvPicPr>
          <p:cNvPr id="10" name="Resim 9">
            <a:extLst>
              <a:ext uri="{FF2B5EF4-FFF2-40B4-BE49-F238E27FC236}">
                <a16:creationId xmlns:a16="http://schemas.microsoft.com/office/drawing/2014/main" id="{D7E21AAB-0EEC-7E42-A4D9-0E6AA9AEC1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76337" cy="1325563"/>
          </a:xfrm>
          <a:prstGeom prst="rect">
            <a:avLst/>
          </a:prstGeom>
        </p:spPr>
      </p:pic>
      <p:sp>
        <p:nvSpPr>
          <p:cNvPr id="4" name="Dikdörtgen 3">
            <a:extLst>
              <a:ext uri="{FF2B5EF4-FFF2-40B4-BE49-F238E27FC236}">
                <a16:creationId xmlns:a16="http://schemas.microsoft.com/office/drawing/2014/main" id="{B392A32E-5DAE-E747-A504-D9BF4D87F558}"/>
              </a:ext>
            </a:extLst>
          </p:cNvPr>
          <p:cNvSpPr/>
          <p:nvPr/>
        </p:nvSpPr>
        <p:spPr>
          <a:xfrm>
            <a:off x="738168" y="2383184"/>
            <a:ext cx="1990801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/>
              <a:t>cd Desktop/</a:t>
            </a:r>
          </a:p>
          <a:p>
            <a:endParaRPr lang="en-US" sz="2800" b="1" dirty="0"/>
          </a:p>
        </p:txBody>
      </p:sp>
      <p:sp>
        <p:nvSpPr>
          <p:cNvPr id="13" name="Dikdörtgen 12">
            <a:extLst>
              <a:ext uri="{FF2B5EF4-FFF2-40B4-BE49-F238E27FC236}">
                <a16:creationId xmlns:a16="http://schemas.microsoft.com/office/drawing/2014/main" id="{9C54EE5A-0B16-AD45-BE48-17220F006C90}"/>
              </a:ext>
            </a:extLst>
          </p:cNvPr>
          <p:cNvSpPr/>
          <p:nvPr/>
        </p:nvSpPr>
        <p:spPr>
          <a:xfrm>
            <a:off x="739321" y="4320932"/>
            <a:ext cx="51887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/>
              <a:t>List existing file and directories, ls</a:t>
            </a:r>
          </a:p>
        </p:txBody>
      </p:sp>
      <p:sp>
        <p:nvSpPr>
          <p:cNvPr id="14" name="Dikdörtgen 13">
            <a:extLst>
              <a:ext uri="{FF2B5EF4-FFF2-40B4-BE49-F238E27FC236}">
                <a16:creationId xmlns:a16="http://schemas.microsoft.com/office/drawing/2014/main" id="{53CF837D-5713-4648-A133-8533C252F552}"/>
              </a:ext>
            </a:extLst>
          </p:cNvPr>
          <p:cNvSpPr/>
          <p:nvPr/>
        </p:nvSpPr>
        <p:spPr>
          <a:xfrm>
            <a:off x="755292" y="3797712"/>
            <a:ext cx="91563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Then</a:t>
            </a:r>
          </a:p>
        </p:txBody>
      </p:sp>
      <p:sp>
        <p:nvSpPr>
          <p:cNvPr id="17" name="Dikdörtgen 16">
            <a:extLst>
              <a:ext uri="{FF2B5EF4-FFF2-40B4-BE49-F238E27FC236}">
                <a16:creationId xmlns:a16="http://schemas.microsoft.com/office/drawing/2014/main" id="{BDEE7CCE-F5DF-C54E-BCAD-C3028177DDB6}"/>
              </a:ext>
            </a:extLst>
          </p:cNvPr>
          <p:cNvSpPr/>
          <p:nvPr/>
        </p:nvSpPr>
        <p:spPr>
          <a:xfrm>
            <a:off x="838199" y="5484170"/>
            <a:ext cx="83272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err="1"/>
              <a:t>pwd</a:t>
            </a:r>
            <a:endParaRPr lang="en-US" sz="2800" b="1" dirty="0"/>
          </a:p>
        </p:txBody>
      </p:sp>
      <p:sp>
        <p:nvSpPr>
          <p:cNvPr id="21" name="Dikdörtgen 20">
            <a:extLst>
              <a:ext uri="{FF2B5EF4-FFF2-40B4-BE49-F238E27FC236}">
                <a16:creationId xmlns:a16="http://schemas.microsoft.com/office/drawing/2014/main" id="{AF08F070-6635-0546-8162-B091788713C4}"/>
              </a:ext>
            </a:extLst>
          </p:cNvPr>
          <p:cNvSpPr/>
          <p:nvPr/>
        </p:nvSpPr>
        <p:spPr>
          <a:xfrm>
            <a:off x="755292" y="2824126"/>
            <a:ext cx="841897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err="1"/>
              <a:t>pwd</a:t>
            </a:r>
            <a:endParaRPr lang="en-US" sz="2800" b="1" dirty="0"/>
          </a:p>
          <a:p>
            <a:r>
              <a:rPr lang="en-US" sz="2800" b="1" dirty="0"/>
              <a:t>cd ..</a:t>
            </a:r>
          </a:p>
        </p:txBody>
      </p:sp>
    </p:spTree>
    <p:extLst>
      <p:ext uri="{BB962C8B-B14F-4D97-AF65-F5344CB8AC3E}">
        <p14:creationId xmlns:p14="http://schemas.microsoft.com/office/powerpoint/2010/main" val="2404379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13" grpId="0"/>
      <p:bldP spid="14" grpId="0"/>
      <p:bldP spid="1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İçerik Yer Tutucusu 5">
            <a:extLst>
              <a:ext uri="{FF2B5EF4-FFF2-40B4-BE49-F238E27FC236}">
                <a16:creationId xmlns:a16="http://schemas.microsoft.com/office/drawing/2014/main" id="{75AF1E94-10ED-0C4B-86EB-FA7DE3E12C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97153"/>
            <a:ext cx="10515600" cy="6881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tr-TR" b="1" dirty="0" err="1"/>
              <a:t>clear</a:t>
            </a:r>
            <a:r>
              <a:rPr lang="tr-TR" b="1" dirty="0"/>
              <a:t>: </a:t>
            </a:r>
            <a:r>
              <a:rPr lang="tr-TR" dirty="0" err="1"/>
              <a:t>Clear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terminal </a:t>
            </a:r>
            <a:r>
              <a:rPr lang="tr-TR" dirty="0" err="1"/>
              <a:t>screen</a:t>
            </a:r>
            <a:r>
              <a:rPr lang="tr-TR" dirty="0"/>
              <a:t>. </a:t>
            </a:r>
          </a:p>
          <a:p>
            <a:pPr marL="0" indent="0">
              <a:buNone/>
            </a:pPr>
            <a:endParaRPr lang="en-US" b="1" dirty="0"/>
          </a:p>
        </p:txBody>
      </p:sp>
      <p:sp>
        <p:nvSpPr>
          <p:cNvPr id="8" name="Başlık 7">
            <a:extLst>
              <a:ext uri="{FF2B5EF4-FFF2-40B4-BE49-F238E27FC236}">
                <a16:creationId xmlns:a16="http://schemas.microsoft.com/office/drawing/2014/main" id="{B2A62F9C-0DB9-D342-81B1-54C7B20C79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4515" y="318057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Clear the terminal screen and explore </a:t>
            </a:r>
            <a:r>
              <a:rPr lang="en-US" b="1" i="1" dirty="0"/>
              <a:t>man</a:t>
            </a:r>
          </a:p>
        </p:txBody>
      </p:sp>
      <p:sp>
        <p:nvSpPr>
          <p:cNvPr id="2" name="Dikdörtgen 1">
            <a:extLst>
              <a:ext uri="{FF2B5EF4-FFF2-40B4-BE49-F238E27FC236}">
                <a16:creationId xmlns:a16="http://schemas.microsoft.com/office/drawing/2014/main" id="{9E162EA8-C3C8-8A4A-A1A9-B57DFCEC143B}"/>
              </a:ext>
            </a:extLst>
          </p:cNvPr>
          <p:cNvSpPr/>
          <p:nvPr/>
        </p:nvSpPr>
        <p:spPr>
          <a:xfrm>
            <a:off x="716057" y="3366309"/>
            <a:ext cx="5420074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2800" b="1" dirty="0" err="1">
                <a:latin typeface="Cambria" panose="02040503050406030204" pitchFamily="18" charset="0"/>
              </a:rPr>
              <a:t>man</a:t>
            </a:r>
            <a:r>
              <a:rPr lang="tr-TR" sz="2800" b="1" dirty="0">
                <a:latin typeface="Cambria" panose="02040503050406030204" pitchFamily="18" charset="0"/>
              </a:rPr>
              <a:t>: </a:t>
            </a:r>
            <a:r>
              <a:rPr lang="tr-TR" sz="2800" dirty="0">
                <a:latin typeface="Cambria" panose="02040503050406030204" pitchFamily="18" charset="0"/>
              </a:rPr>
              <a:t>Man </a:t>
            </a:r>
            <a:r>
              <a:rPr lang="tr-TR" sz="2800" dirty="0" err="1">
                <a:latin typeface="Cambria" panose="02040503050406030204" pitchFamily="18" charset="0"/>
              </a:rPr>
              <a:t>pages</a:t>
            </a:r>
            <a:r>
              <a:rPr lang="tr-TR" sz="2800" dirty="0">
                <a:latin typeface="Cambria" panose="02040503050406030204" pitchFamily="18" charset="0"/>
              </a:rPr>
              <a:t>, </a:t>
            </a:r>
            <a:r>
              <a:rPr lang="tr-TR" sz="2800" dirty="0" err="1">
                <a:latin typeface="Cambria" panose="02040503050406030204" pitchFamily="18" charset="0"/>
              </a:rPr>
              <a:t>the</a:t>
            </a:r>
            <a:r>
              <a:rPr lang="tr-TR" sz="2800" dirty="0">
                <a:latin typeface="Cambria" panose="02040503050406030204" pitchFamily="18" charset="0"/>
              </a:rPr>
              <a:t> </a:t>
            </a:r>
            <a:r>
              <a:rPr lang="tr-TR" sz="2800" dirty="0" err="1">
                <a:latin typeface="Cambria" panose="02040503050406030204" pitchFamily="18" charset="0"/>
              </a:rPr>
              <a:t>user</a:t>
            </a:r>
            <a:r>
              <a:rPr lang="tr-TR" sz="2800" dirty="0">
                <a:latin typeface="Cambria" panose="02040503050406030204" pitchFamily="18" charset="0"/>
              </a:rPr>
              <a:t> </a:t>
            </a:r>
            <a:r>
              <a:rPr lang="tr-TR" sz="2800" dirty="0" err="1">
                <a:latin typeface="Cambria" panose="02040503050406030204" pitchFamily="18" charset="0"/>
              </a:rPr>
              <a:t>manual</a:t>
            </a:r>
            <a:r>
              <a:rPr lang="tr-TR" sz="2800" dirty="0">
                <a:latin typeface="Cambria" panose="02040503050406030204" pitchFamily="18" charset="0"/>
              </a:rPr>
              <a:t>.</a:t>
            </a:r>
          </a:p>
          <a:p>
            <a:endParaRPr lang="tr-TR" sz="2800" dirty="0">
              <a:latin typeface="Cambria" panose="020405030504060302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tr-TR" sz="2800" b="1" dirty="0" err="1">
                <a:latin typeface="Cambria" panose="02040503050406030204" pitchFamily="18" charset="0"/>
              </a:rPr>
              <a:t>man</a:t>
            </a:r>
            <a:r>
              <a:rPr lang="tr-TR" sz="2800" b="1" dirty="0">
                <a:latin typeface="Cambria" panose="02040503050406030204" pitchFamily="18" charset="0"/>
              </a:rPr>
              <a:t> </a:t>
            </a:r>
            <a:r>
              <a:rPr lang="tr-TR" sz="2800" b="1" dirty="0" err="1">
                <a:latin typeface="Cambria" panose="02040503050406030204" pitchFamily="18" charset="0"/>
              </a:rPr>
              <a:t>clear</a:t>
            </a:r>
            <a:r>
              <a:rPr lang="tr-TR" sz="2800" b="1" dirty="0">
                <a:latin typeface="Cambria" panose="02040503050406030204" pitchFamily="18" charset="0"/>
              </a:rPr>
              <a:t> </a:t>
            </a:r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427A33C4-0903-B74E-BB59-941DDB5032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76337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1200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İçerik Yer Tutucusu 5">
            <a:extLst>
              <a:ext uri="{FF2B5EF4-FFF2-40B4-BE49-F238E27FC236}">
                <a16:creationId xmlns:a16="http://schemas.microsoft.com/office/drawing/2014/main" id="{75AF1E94-10ED-0C4B-86EB-FA7DE3E12C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97153"/>
            <a:ext cx="10515600" cy="688166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tr-TR" b="1" dirty="0" err="1"/>
              <a:t>mkdir</a:t>
            </a:r>
            <a:r>
              <a:rPr lang="tr-TR" b="1" dirty="0"/>
              <a:t>: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mkdir</a:t>
            </a:r>
            <a:r>
              <a:rPr lang="tr-TR" dirty="0"/>
              <a:t> </a:t>
            </a:r>
            <a:r>
              <a:rPr lang="tr-TR" dirty="0" err="1"/>
              <a:t>command</a:t>
            </a:r>
            <a:r>
              <a:rPr lang="tr-TR" dirty="0"/>
              <a:t> </a:t>
            </a:r>
            <a:r>
              <a:rPr lang="tr-TR" dirty="0" err="1"/>
              <a:t>creates</a:t>
            </a:r>
            <a:r>
              <a:rPr lang="tr-TR" dirty="0"/>
              <a:t> a </a:t>
            </a:r>
            <a:r>
              <a:rPr lang="tr-TR" dirty="0" err="1"/>
              <a:t>directory</a:t>
            </a:r>
            <a:r>
              <a:rPr lang="tr-TR" dirty="0"/>
              <a:t>. </a:t>
            </a:r>
          </a:p>
          <a:p>
            <a:pPr lvl="2"/>
            <a:r>
              <a:rPr lang="tr-TR" b="1" dirty="0" err="1"/>
              <a:t>mkdir</a:t>
            </a:r>
            <a:r>
              <a:rPr lang="tr-TR" b="1" dirty="0"/>
              <a:t> </a:t>
            </a:r>
            <a:r>
              <a:rPr lang="tr-TR" b="1" dirty="0" err="1"/>
              <a:t>Command_Line_Basics</a:t>
            </a:r>
            <a:endParaRPr lang="tr-TR" b="1" dirty="0"/>
          </a:p>
          <a:p>
            <a:pPr marL="914400" lvl="2" indent="0">
              <a:buNone/>
            </a:pPr>
            <a:endParaRPr lang="tr-TR" b="1" dirty="0"/>
          </a:p>
          <a:p>
            <a:pPr marL="914400" lvl="2" indent="0">
              <a:buNone/>
            </a:pPr>
            <a:endParaRPr lang="tr-TR" b="1" dirty="0"/>
          </a:p>
          <a:p>
            <a:pPr marL="914400" lvl="2" indent="0">
              <a:buNone/>
            </a:pPr>
            <a:endParaRPr lang="tr-TR" dirty="0"/>
          </a:p>
          <a:p>
            <a:endParaRPr lang="tr-TR" dirty="0"/>
          </a:p>
          <a:p>
            <a:pPr marL="0" indent="0">
              <a:buNone/>
            </a:pPr>
            <a:endParaRPr lang="en-US" b="1" dirty="0"/>
          </a:p>
        </p:txBody>
      </p:sp>
      <p:sp>
        <p:nvSpPr>
          <p:cNvPr id="8" name="Başlık 7">
            <a:extLst>
              <a:ext uri="{FF2B5EF4-FFF2-40B4-BE49-F238E27FC236}">
                <a16:creationId xmlns:a16="http://schemas.microsoft.com/office/drawing/2014/main" id="{B2A62F9C-0DB9-D342-81B1-54C7B20C79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9828" y="372970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Create a directory and using text editor nano</a:t>
            </a:r>
          </a:p>
        </p:txBody>
      </p:sp>
      <p:sp>
        <p:nvSpPr>
          <p:cNvPr id="3" name="Dikdörtgen 2">
            <a:extLst>
              <a:ext uri="{FF2B5EF4-FFF2-40B4-BE49-F238E27FC236}">
                <a16:creationId xmlns:a16="http://schemas.microsoft.com/office/drawing/2014/main" id="{8B3F7273-F25F-B940-8A39-9FB7BB93880F}"/>
              </a:ext>
            </a:extLst>
          </p:cNvPr>
          <p:cNvSpPr/>
          <p:nvPr/>
        </p:nvSpPr>
        <p:spPr>
          <a:xfrm>
            <a:off x="838200" y="3060609"/>
            <a:ext cx="387798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tr-TR" b="1" dirty="0"/>
              <a:t>cd </a:t>
            </a:r>
            <a:r>
              <a:rPr lang="tr-TR" b="1" dirty="0" err="1"/>
              <a:t>Command_Line_Basics</a:t>
            </a:r>
            <a:endParaRPr lang="tr-TR" b="1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tr-TR" b="1" dirty="0" err="1"/>
              <a:t>mkdir</a:t>
            </a:r>
            <a:r>
              <a:rPr lang="tr-TR" b="1" dirty="0"/>
              <a:t> </a:t>
            </a:r>
            <a:r>
              <a:rPr lang="tr-TR" b="1" dirty="0" err="1"/>
              <a:t>example</a:t>
            </a:r>
            <a:r>
              <a:rPr lang="tr-TR" b="1" dirty="0"/>
              <a:t>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tr-TR" b="1" dirty="0"/>
              <a:t>cd </a:t>
            </a:r>
            <a:r>
              <a:rPr lang="tr-TR" b="1" dirty="0" err="1"/>
              <a:t>example</a:t>
            </a:r>
            <a:endParaRPr lang="tr-TR" b="1" dirty="0"/>
          </a:p>
        </p:txBody>
      </p:sp>
      <p:sp>
        <p:nvSpPr>
          <p:cNvPr id="7" name="Dikdörtgen 6">
            <a:extLst>
              <a:ext uri="{FF2B5EF4-FFF2-40B4-BE49-F238E27FC236}">
                <a16:creationId xmlns:a16="http://schemas.microsoft.com/office/drawing/2014/main" id="{17FACEFF-BF77-2C4B-B066-8DE66F9EE01B}"/>
              </a:ext>
            </a:extLst>
          </p:cNvPr>
          <p:cNvSpPr/>
          <p:nvPr/>
        </p:nvSpPr>
        <p:spPr>
          <a:xfrm>
            <a:off x="838200" y="3978338"/>
            <a:ext cx="15440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tr-TR" b="1" dirty="0" err="1"/>
              <a:t>ls</a:t>
            </a:r>
            <a:endParaRPr lang="tr-TR" b="1" dirty="0"/>
          </a:p>
        </p:txBody>
      </p:sp>
      <p:sp>
        <p:nvSpPr>
          <p:cNvPr id="9" name="Dikdörtgen 8">
            <a:extLst>
              <a:ext uri="{FF2B5EF4-FFF2-40B4-BE49-F238E27FC236}">
                <a16:creationId xmlns:a16="http://schemas.microsoft.com/office/drawing/2014/main" id="{84ECFB0F-3B2B-FA45-97B5-48C0AFC28767}"/>
              </a:ext>
            </a:extLst>
          </p:cNvPr>
          <p:cNvSpPr/>
          <p:nvPr/>
        </p:nvSpPr>
        <p:spPr>
          <a:xfrm>
            <a:off x="816798" y="4347670"/>
            <a:ext cx="5279202" cy="23083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tr-TR" b="1" dirty="0" err="1"/>
              <a:t>touch</a:t>
            </a:r>
            <a:r>
              <a:rPr lang="tr-TR" b="1" dirty="0"/>
              <a:t> file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tr-TR" b="1" dirty="0" err="1"/>
              <a:t>open</a:t>
            </a:r>
            <a:r>
              <a:rPr lang="tr-TR" b="1" dirty="0"/>
              <a:t> file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tr-TR" b="1" dirty="0" err="1"/>
              <a:t>nano</a:t>
            </a:r>
            <a:r>
              <a:rPr lang="tr-TR" b="1" dirty="0"/>
              <a:t> file</a:t>
            </a:r>
          </a:p>
          <a:p>
            <a:pPr lvl="2"/>
            <a:endParaRPr lang="tr-TR" b="1" dirty="0"/>
          </a:p>
          <a:p>
            <a:pPr lvl="2"/>
            <a:r>
              <a:rPr lang="tr-TR" dirty="0"/>
              <a:t>name: Eda</a:t>
            </a:r>
          </a:p>
          <a:p>
            <a:pPr lvl="2"/>
            <a:r>
              <a:rPr lang="tr-TR" dirty="0" err="1"/>
              <a:t>surname</a:t>
            </a:r>
            <a:r>
              <a:rPr lang="tr-TR" dirty="0"/>
              <a:t>: Şamiloğlu</a:t>
            </a:r>
          </a:p>
          <a:p>
            <a:pPr lvl="2"/>
            <a:r>
              <a:rPr lang="tr-TR" dirty="0"/>
              <a:t>workshop: RSG-</a:t>
            </a:r>
            <a:r>
              <a:rPr lang="tr-TR" dirty="0" err="1"/>
              <a:t>Turkey</a:t>
            </a:r>
            <a:r>
              <a:rPr lang="tr-TR" dirty="0"/>
              <a:t> </a:t>
            </a:r>
            <a:r>
              <a:rPr lang="tr-TR" dirty="0" err="1"/>
              <a:t>Command</a:t>
            </a:r>
            <a:r>
              <a:rPr lang="tr-TR" dirty="0"/>
              <a:t> </a:t>
            </a:r>
            <a:r>
              <a:rPr lang="tr-TR" dirty="0" err="1"/>
              <a:t>Line</a:t>
            </a:r>
            <a:r>
              <a:rPr lang="tr-TR" dirty="0"/>
              <a:t> Tools</a:t>
            </a:r>
          </a:p>
          <a:p>
            <a:pPr lvl="2"/>
            <a:r>
              <a:rPr lang="tr-TR" dirty="0" err="1"/>
              <a:t>session</a:t>
            </a:r>
            <a:r>
              <a:rPr lang="tr-TR" dirty="0"/>
              <a:t> name: </a:t>
            </a:r>
            <a:r>
              <a:rPr lang="tr-TR" dirty="0" err="1"/>
              <a:t>Command</a:t>
            </a:r>
            <a:r>
              <a:rPr lang="tr-TR" dirty="0"/>
              <a:t> </a:t>
            </a:r>
            <a:r>
              <a:rPr lang="tr-TR" dirty="0" err="1"/>
              <a:t>Line</a:t>
            </a:r>
            <a:r>
              <a:rPr lang="tr-TR" dirty="0"/>
              <a:t> Basics</a:t>
            </a:r>
          </a:p>
        </p:txBody>
      </p:sp>
      <p:pic>
        <p:nvPicPr>
          <p:cNvPr id="10" name="Resim 9">
            <a:extLst>
              <a:ext uri="{FF2B5EF4-FFF2-40B4-BE49-F238E27FC236}">
                <a16:creationId xmlns:a16="http://schemas.microsoft.com/office/drawing/2014/main" id="{5010AC37-5E07-F341-90EB-FBC5CA2BAB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76337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0816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1165</TotalTime>
  <Words>699</Words>
  <Application>Microsoft Macintosh PowerPoint</Application>
  <PresentationFormat>Geniş ekran</PresentationFormat>
  <Paragraphs>120</Paragraphs>
  <Slides>26</Slides>
  <Notes>1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5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26</vt:i4>
      </vt:variant>
    </vt:vector>
  </HeadingPairs>
  <TitlesOfParts>
    <vt:vector size="32" baseType="lpstr">
      <vt:lpstr>Arial</vt:lpstr>
      <vt:lpstr>Calibri</vt:lpstr>
      <vt:lpstr>Calibri Light</vt:lpstr>
      <vt:lpstr>Cambria</vt:lpstr>
      <vt:lpstr>Cooper Black</vt:lpstr>
      <vt:lpstr>Office Teması</vt:lpstr>
      <vt:lpstr>RSG – Turkey 2021 Student Symposium  Command Line Basics</vt:lpstr>
      <vt:lpstr>Command Line Basics</vt:lpstr>
      <vt:lpstr>Directories and Files</vt:lpstr>
      <vt:lpstr>Directories and Files</vt:lpstr>
      <vt:lpstr>Listing directories and files</vt:lpstr>
      <vt:lpstr>Changing the current directory</vt:lpstr>
      <vt:lpstr>Changing the current directory</vt:lpstr>
      <vt:lpstr>Clear the terminal screen and explore man</vt:lpstr>
      <vt:lpstr>Create a directory and using text editor nano</vt:lpstr>
      <vt:lpstr>Display file content</vt:lpstr>
      <vt:lpstr>Copy and Move files</vt:lpstr>
      <vt:lpstr>Combining command lines</vt:lpstr>
      <vt:lpstr>Working with FASTA file - sequence.fasta</vt:lpstr>
      <vt:lpstr>Working with FASTA file - sequence.fasta</vt:lpstr>
      <vt:lpstr>Working with FASTA file - sequence.fasta</vt:lpstr>
      <vt:lpstr>Bonus: git version control</vt:lpstr>
      <vt:lpstr>Bonus: git version control</vt:lpstr>
      <vt:lpstr>Bonus: git version control via terminal</vt:lpstr>
      <vt:lpstr>Bonus: git version control</vt:lpstr>
      <vt:lpstr>Bonus: git version control</vt:lpstr>
      <vt:lpstr>Bonus: git version control</vt:lpstr>
      <vt:lpstr>Bonus: git version control via GitHub</vt:lpstr>
      <vt:lpstr>Bonus: git version control via GitHub</vt:lpstr>
      <vt:lpstr>Bonus: git version control  GitHub Desktop</vt:lpstr>
      <vt:lpstr>PowerPoint Sunusu</vt:lpstr>
      <vt:lpstr>PowerPoint Sunusu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Sunusu</dc:title>
  <dc:creator>eda.smlgl11@gmail.com</dc:creator>
  <cp:lastModifiedBy>eda.smlgl11@gmail.com</cp:lastModifiedBy>
  <cp:revision>8</cp:revision>
  <dcterms:created xsi:type="dcterms:W3CDTF">2021-09-10T08:08:14Z</dcterms:created>
  <dcterms:modified xsi:type="dcterms:W3CDTF">2021-09-12T10:36:02Z</dcterms:modified>
</cp:coreProperties>
</file>